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73" r:id="rId2"/>
    <p:sldId id="267" r:id="rId3"/>
    <p:sldId id="282" r:id="rId4"/>
    <p:sldId id="284" r:id="rId5"/>
    <p:sldId id="283" r:id="rId6"/>
    <p:sldId id="286" r:id="rId7"/>
    <p:sldId id="285" r:id="rId8"/>
    <p:sldId id="287" r:id="rId9"/>
    <p:sldId id="288" r:id="rId10"/>
    <p:sldId id="289" r:id="rId11"/>
    <p:sldId id="277" r:id="rId12"/>
    <p:sldId id="261" r:id="rId13"/>
    <p:sldId id="269" r:id="rId14"/>
    <p:sldId id="281" r:id="rId15"/>
    <p:sldId id="274" r:id="rId16"/>
    <p:sldId id="278" r:id="rId17"/>
    <p:sldId id="265" r:id="rId18"/>
  </p:sldIdLst>
  <p:sldSz cx="7772400" cy="10058400"/>
  <p:notesSz cx="6858000" cy="9144000"/>
  <p:defaultTextStyle>
    <a:defPPr>
      <a:defRPr lang="es-CO"/>
    </a:defPPr>
    <a:lvl1pPr marL="0" algn="l" defTabSz="963595" rtl="0" eaLnBrk="1" latinLnBrk="0" hangingPunct="1">
      <a:defRPr sz="1897" kern="1200">
        <a:solidFill>
          <a:schemeClr val="tx1"/>
        </a:solidFill>
        <a:latin typeface="+mn-lt"/>
        <a:ea typeface="+mn-ea"/>
        <a:cs typeface="+mn-cs"/>
      </a:defRPr>
    </a:lvl1pPr>
    <a:lvl2pPr marL="481797" algn="l" defTabSz="963595" rtl="0" eaLnBrk="1" latinLnBrk="0" hangingPunct="1">
      <a:defRPr sz="1897" kern="1200">
        <a:solidFill>
          <a:schemeClr val="tx1"/>
        </a:solidFill>
        <a:latin typeface="+mn-lt"/>
        <a:ea typeface="+mn-ea"/>
        <a:cs typeface="+mn-cs"/>
      </a:defRPr>
    </a:lvl2pPr>
    <a:lvl3pPr marL="963595" algn="l" defTabSz="963595" rtl="0" eaLnBrk="1" latinLnBrk="0" hangingPunct="1">
      <a:defRPr sz="1897" kern="1200">
        <a:solidFill>
          <a:schemeClr val="tx1"/>
        </a:solidFill>
        <a:latin typeface="+mn-lt"/>
        <a:ea typeface="+mn-ea"/>
        <a:cs typeface="+mn-cs"/>
      </a:defRPr>
    </a:lvl3pPr>
    <a:lvl4pPr marL="1445392" algn="l" defTabSz="963595" rtl="0" eaLnBrk="1" latinLnBrk="0" hangingPunct="1">
      <a:defRPr sz="1897" kern="1200">
        <a:solidFill>
          <a:schemeClr val="tx1"/>
        </a:solidFill>
        <a:latin typeface="+mn-lt"/>
        <a:ea typeface="+mn-ea"/>
        <a:cs typeface="+mn-cs"/>
      </a:defRPr>
    </a:lvl4pPr>
    <a:lvl5pPr marL="1927189" algn="l" defTabSz="963595" rtl="0" eaLnBrk="1" latinLnBrk="0" hangingPunct="1">
      <a:defRPr sz="1897" kern="1200">
        <a:solidFill>
          <a:schemeClr val="tx1"/>
        </a:solidFill>
        <a:latin typeface="+mn-lt"/>
        <a:ea typeface="+mn-ea"/>
        <a:cs typeface="+mn-cs"/>
      </a:defRPr>
    </a:lvl5pPr>
    <a:lvl6pPr marL="2408987" algn="l" defTabSz="963595" rtl="0" eaLnBrk="1" latinLnBrk="0" hangingPunct="1">
      <a:defRPr sz="1897" kern="1200">
        <a:solidFill>
          <a:schemeClr val="tx1"/>
        </a:solidFill>
        <a:latin typeface="+mn-lt"/>
        <a:ea typeface="+mn-ea"/>
        <a:cs typeface="+mn-cs"/>
      </a:defRPr>
    </a:lvl6pPr>
    <a:lvl7pPr marL="2890784" algn="l" defTabSz="963595" rtl="0" eaLnBrk="1" latinLnBrk="0" hangingPunct="1">
      <a:defRPr sz="1897" kern="1200">
        <a:solidFill>
          <a:schemeClr val="tx1"/>
        </a:solidFill>
        <a:latin typeface="+mn-lt"/>
        <a:ea typeface="+mn-ea"/>
        <a:cs typeface="+mn-cs"/>
      </a:defRPr>
    </a:lvl7pPr>
    <a:lvl8pPr marL="3372582" algn="l" defTabSz="963595" rtl="0" eaLnBrk="1" latinLnBrk="0" hangingPunct="1">
      <a:defRPr sz="1897" kern="1200">
        <a:solidFill>
          <a:schemeClr val="tx1"/>
        </a:solidFill>
        <a:latin typeface="+mn-lt"/>
        <a:ea typeface="+mn-ea"/>
        <a:cs typeface="+mn-cs"/>
      </a:defRPr>
    </a:lvl8pPr>
    <a:lvl9pPr marL="3854379" algn="l" defTabSz="963595" rtl="0" eaLnBrk="1" latinLnBrk="0" hangingPunct="1">
      <a:defRPr sz="189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1" autoAdjust="0"/>
    <p:restoredTop sz="94660"/>
  </p:normalViewPr>
  <p:slideViewPr>
    <p:cSldViewPr snapToGrid="0">
      <p:cViewPr varScale="1">
        <p:scale>
          <a:sx n="61" d="100"/>
          <a:sy n="61" d="100"/>
        </p:scale>
        <p:origin x="240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7ECDCB1-375C-49D3-9479-873C710E4DEA}" type="datetimeFigureOut">
              <a:rPr lang="es-CO" smtClean="0"/>
              <a:t>25/08/2017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6787FF2-EAA7-4028-AFB2-F7E3ECC4DA80}" type="slidenum">
              <a:rPr lang="es-CO" smtClean="0"/>
              <a:t>‹Nº›</a:t>
            </a:fld>
            <a:endParaRPr lang="es-CO"/>
          </a:p>
        </p:txBody>
      </p:sp>
    </p:spTree>
    <p:extLst>
      <p:ext uri="{BB962C8B-B14F-4D97-AF65-F5344CB8AC3E}">
        <p14:creationId xmlns:p14="http://schemas.microsoft.com/office/powerpoint/2010/main" val="1841189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7ECDCB1-375C-49D3-9479-873C710E4DEA}" type="datetimeFigureOut">
              <a:rPr lang="es-CO" smtClean="0"/>
              <a:t>25/08/2017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6787FF2-EAA7-4028-AFB2-F7E3ECC4DA80}" type="slidenum">
              <a:rPr lang="es-CO" smtClean="0"/>
              <a:t>‹Nº›</a:t>
            </a:fld>
            <a:endParaRPr lang="es-CO"/>
          </a:p>
        </p:txBody>
      </p:sp>
    </p:spTree>
    <p:extLst>
      <p:ext uri="{BB962C8B-B14F-4D97-AF65-F5344CB8AC3E}">
        <p14:creationId xmlns:p14="http://schemas.microsoft.com/office/powerpoint/2010/main" val="398149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7ECDCB1-375C-49D3-9479-873C710E4DEA}" type="datetimeFigureOut">
              <a:rPr lang="es-CO" smtClean="0"/>
              <a:t>25/08/2017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6787FF2-EAA7-4028-AFB2-F7E3ECC4DA80}" type="slidenum">
              <a:rPr lang="es-CO" smtClean="0"/>
              <a:t>‹Nº›</a:t>
            </a:fld>
            <a:endParaRPr lang="es-CO"/>
          </a:p>
        </p:txBody>
      </p:sp>
    </p:spTree>
    <p:extLst>
      <p:ext uri="{BB962C8B-B14F-4D97-AF65-F5344CB8AC3E}">
        <p14:creationId xmlns:p14="http://schemas.microsoft.com/office/powerpoint/2010/main" val="911690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7ECDCB1-375C-49D3-9479-873C710E4DEA}" type="datetimeFigureOut">
              <a:rPr lang="es-CO" smtClean="0"/>
              <a:t>25/08/2017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6787FF2-EAA7-4028-AFB2-F7E3ECC4DA80}" type="slidenum">
              <a:rPr lang="es-CO" smtClean="0"/>
              <a:t>‹Nº›</a:t>
            </a:fld>
            <a:endParaRPr lang="es-CO"/>
          </a:p>
        </p:txBody>
      </p:sp>
    </p:spTree>
    <p:extLst>
      <p:ext uri="{BB962C8B-B14F-4D97-AF65-F5344CB8AC3E}">
        <p14:creationId xmlns:p14="http://schemas.microsoft.com/office/powerpoint/2010/main" val="284300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7ECDCB1-375C-49D3-9479-873C710E4DEA}" type="datetimeFigureOut">
              <a:rPr lang="es-CO" smtClean="0"/>
              <a:t>25/08/2017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6787FF2-EAA7-4028-AFB2-F7E3ECC4DA80}" type="slidenum">
              <a:rPr lang="es-CO" smtClean="0"/>
              <a:t>‹Nº›</a:t>
            </a:fld>
            <a:endParaRPr lang="es-CO"/>
          </a:p>
        </p:txBody>
      </p:sp>
    </p:spTree>
    <p:extLst>
      <p:ext uri="{BB962C8B-B14F-4D97-AF65-F5344CB8AC3E}">
        <p14:creationId xmlns:p14="http://schemas.microsoft.com/office/powerpoint/2010/main" val="884054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7ECDCB1-375C-49D3-9479-873C710E4DEA}" type="datetimeFigureOut">
              <a:rPr lang="es-CO" smtClean="0"/>
              <a:t>25/08/2017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6787FF2-EAA7-4028-AFB2-F7E3ECC4DA80}" type="slidenum">
              <a:rPr lang="es-CO" smtClean="0"/>
              <a:t>‹Nº›</a:t>
            </a:fld>
            <a:endParaRPr lang="es-CO"/>
          </a:p>
        </p:txBody>
      </p:sp>
    </p:spTree>
    <p:extLst>
      <p:ext uri="{BB962C8B-B14F-4D97-AF65-F5344CB8AC3E}">
        <p14:creationId xmlns:p14="http://schemas.microsoft.com/office/powerpoint/2010/main" val="218747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35366" y="3674110"/>
            <a:ext cx="3288089" cy="54040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3934778" y="3674110"/>
            <a:ext cx="3304282" cy="54040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7ECDCB1-375C-49D3-9479-873C710E4DEA}" type="datetimeFigureOut">
              <a:rPr lang="es-CO" smtClean="0"/>
              <a:t>25/08/2017</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76787FF2-EAA7-4028-AFB2-F7E3ECC4DA80}" type="slidenum">
              <a:rPr lang="es-CO" smtClean="0"/>
              <a:t>‹Nº›</a:t>
            </a:fld>
            <a:endParaRPr lang="es-CO"/>
          </a:p>
        </p:txBody>
      </p:sp>
    </p:spTree>
    <p:extLst>
      <p:ext uri="{BB962C8B-B14F-4D97-AF65-F5344CB8AC3E}">
        <p14:creationId xmlns:p14="http://schemas.microsoft.com/office/powerpoint/2010/main" val="121666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7ECDCB1-375C-49D3-9479-873C710E4DEA}" type="datetimeFigureOut">
              <a:rPr lang="es-CO" smtClean="0"/>
              <a:t>25/08/2017</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76787FF2-EAA7-4028-AFB2-F7E3ECC4DA80}" type="slidenum">
              <a:rPr lang="es-CO" smtClean="0"/>
              <a:t>‹Nº›</a:t>
            </a:fld>
            <a:endParaRPr lang="es-CO"/>
          </a:p>
        </p:txBody>
      </p:sp>
    </p:spTree>
    <p:extLst>
      <p:ext uri="{BB962C8B-B14F-4D97-AF65-F5344CB8AC3E}">
        <p14:creationId xmlns:p14="http://schemas.microsoft.com/office/powerpoint/2010/main" val="31593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CDCB1-375C-49D3-9479-873C710E4DEA}" type="datetimeFigureOut">
              <a:rPr lang="es-CO" smtClean="0"/>
              <a:t>25/08/2017</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76787FF2-EAA7-4028-AFB2-F7E3ECC4DA80}" type="slidenum">
              <a:rPr lang="es-CO" smtClean="0"/>
              <a:t>‹Nº›</a:t>
            </a:fld>
            <a:endParaRPr lang="es-CO"/>
          </a:p>
        </p:txBody>
      </p:sp>
    </p:spTree>
    <p:extLst>
      <p:ext uri="{BB962C8B-B14F-4D97-AF65-F5344CB8AC3E}">
        <p14:creationId xmlns:p14="http://schemas.microsoft.com/office/powerpoint/2010/main" val="4272276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7ECDCB1-375C-49D3-9479-873C710E4DEA}" type="datetimeFigureOut">
              <a:rPr lang="es-CO" smtClean="0"/>
              <a:t>25/08/2017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6787FF2-EAA7-4028-AFB2-F7E3ECC4DA80}" type="slidenum">
              <a:rPr lang="es-CO" smtClean="0"/>
              <a:t>‹Nº›</a:t>
            </a:fld>
            <a:endParaRPr lang="es-CO"/>
          </a:p>
        </p:txBody>
      </p:sp>
    </p:spTree>
    <p:extLst>
      <p:ext uri="{BB962C8B-B14F-4D97-AF65-F5344CB8AC3E}">
        <p14:creationId xmlns:p14="http://schemas.microsoft.com/office/powerpoint/2010/main" val="753605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7ECDCB1-375C-49D3-9479-873C710E4DEA}" type="datetimeFigureOut">
              <a:rPr lang="es-CO" smtClean="0"/>
              <a:t>25/08/2017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6787FF2-EAA7-4028-AFB2-F7E3ECC4DA80}" type="slidenum">
              <a:rPr lang="es-CO" smtClean="0"/>
              <a:t>‹Nº›</a:t>
            </a:fld>
            <a:endParaRPr lang="es-CO"/>
          </a:p>
        </p:txBody>
      </p:sp>
    </p:spTree>
    <p:extLst>
      <p:ext uri="{BB962C8B-B14F-4D97-AF65-F5344CB8AC3E}">
        <p14:creationId xmlns:p14="http://schemas.microsoft.com/office/powerpoint/2010/main" val="1027420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67ECDCB1-375C-49D3-9479-873C710E4DEA}" type="datetimeFigureOut">
              <a:rPr lang="es-CO" smtClean="0"/>
              <a:t>25/08/2017</a:t>
            </a:fld>
            <a:endParaRPr lang="es-CO"/>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6787FF2-EAA7-4028-AFB2-F7E3ECC4DA80}" type="slidenum">
              <a:rPr lang="es-CO" smtClean="0"/>
              <a:t>‹Nº›</a:t>
            </a:fld>
            <a:endParaRPr lang="es-CO"/>
          </a:p>
        </p:txBody>
      </p:sp>
    </p:spTree>
    <p:extLst>
      <p:ext uri="{BB962C8B-B14F-4D97-AF65-F5344CB8AC3E}">
        <p14:creationId xmlns:p14="http://schemas.microsoft.com/office/powerpoint/2010/main" val="32957983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83" y="6800"/>
            <a:ext cx="7954027" cy="10044800"/>
          </a:xfrm>
          <a:prstGeom prst="rect">
            <a:avLst/>
          </a:prstGeom>
        </p:spPr>
      </p:pic>
    </p:spTree>
    <p:extLst>
      <p:ext uri="{BB962C8B-B14F-4D97-AF65-F5344CB8AC3E}">
        <p14:creationId xmlns:p14="http://schemas.microsoft.com/office/powerpoint/2010/main" val="3204218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p:cNvSpPr txBox="1">
            <a:spLocks noChangeArrowheads="1"/>
          </p:cNvSpPr>
          <p:nvPr/>
        </p:nvSpPr>
        <p:spPr bwMode="auto">
          <a:xfrm>
            <a:off x="2510731" y="165356"/>
            <a:ext cx="2894858" cy="6548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2400" dirty="0">
                <a:solidFill>
                  <a:srgbClr val="C00000"/>
                </a:solidFill>
                <a:latin typeface="Arial Narrow" panose="020B0606020202030204" pitchFamily="34" charset="0"/>
              </a:rPr>
              <a:t>Primer Día</a:t>
            </a:r>
            <a:endParaRPr lang="es-CO" altLang="es-CO" sz="1800" dirty="0">
              <a:latin typeface="Arial" panose="020B0604020202020204" pitchFamily="34" charset="0"/>
            </a:endParaRPr>
          </a:p>
        </p:txBody>
      </p:sp>
      <p:cxnSp>
        <p:nvCxnSpPr>
          <p:cNvPr id="3086" name="AutoShape 14"/>
          <p:cNvCxnSpPr>
            <a:cxnSpLocks noChangeShapeType="1"/>
          </p:cNvCxnSpPr>
          <p:nvPr/>
        </p:nvCxnSpPr>
        <p:spPr bwMode="auto">
          <a:xfrm>
            <a:off x="2854966" y="601969"/>
            <a:ext cx="2206387" cy="197"/>
          </a:xfrm>
          <a:prstGeom prst="straightConnector1">
            <a:avLst/>
          </a:prstGeom>
          <a:noFill/>
          <a:ln w="254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4" name="Imagen 2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6751395" y="214294"/>
            <a:ext cx="867501" cy="1211918"/>
          </a:xfrm>
          <a:prstGeom prst="rect">
            <a:avLst/>
          </a:prstGeom>
        </p:spPr>
      </p:pic>
      <p:sp>
        <p:nvSpPr>
          <p:cNvPr id="9" name="Rectángulo 8"/>
          <p:cNvSpPr/>
          <p:nvPr/>
        </p:nvSpPr>
        <p:spPr>
          <a:xfrm>
            <a:off x="249192" y="895090"/>
            <a:ext cx="7369704" cy="2062103"/>
          </a:xfrm>
          <a:prstGeom prst="rect">
            <a:avLst/>
          </a:prstGeom>
        </p:spPr>
        <p:txBody>
          <a:bodyPr wrap="square">
            <a:spAutoFit/>
          </a:bodyPr>
          <a:lstStyle/>
          <a:p>
            <a:pPr algn="just"/>
            <a:r>
              <a:rPr lang="es-CO" sz="1600" dirty="0"/>
              <a:t>de la Unión Europea se verá afectada por los acuerdos. La crisis ha sido presentada y Arabia Saudita se ve muy ofendida ya que se encuentra muy comprometida con la información que puede ser malinterpretada, y se cuestiona quién es el verdadero culpable. Argelia se encuentra en desacuerdo con las acciones de </a:t>
            </a:r>
            <a:r>
              <a:rPr lang="es-CO" sz="1600" dirty="0" err="1"/>
              <a:t>de</a:t>
            </a:r>
            <a:r>
              <a:rPr lang="es-CO" sz="1600" dirty="0"/>
              <a:t> este grupo ya que se encuentra en contra del gobierno. USA comenta sobre un ataque cibernético  desde el territorio Ruso, No se entiende como </a:t>
            </a:r>
            <a:r>
              <a:rPr lang="es-CO" sz="1600" dirty="0" err="1"/>
              <a:t>rusia</a:t>
            </a:r>
            <a:r>
              <a:rPr lang="es-CO" sz="1600" dirty="0"/>
              <a:t> al tener una tecnología tan avanzada no haya sido detectado el territorio de </a:t>
            </a:r>
            <a:r>
              <a:rPr lang="es-CO" sz="1600" dirty="0" err="1"/>
              <a:t>hackeo</a:t>
            </a:r>
            <a:r>
              <a:rPr lang="es-CO" sz="1600" dirty="0"/>
              <a:t>, por lo anterior la delegación les cuestiona a las demás si Rusia sería un buen  aliado.</a:t>
            </a:r>
            <a:endParaRPr lang="en-US" sz="1600" dirty="0"/>
          </a:p>
        </p:txBody>
      </p:sp>
    </p:spTree>
    <p:extLst>
      <p:ext uri="{BB962C8B-B14F-4D97-AF65-F5344CB8AC3E}">
        <p14:creationId xmlns:p14="http://schemas.microsoft.com/office/powerpoint/2010/main" val="963911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t="9489" b="10748"/>
          <a:stretch/>
        </p:blipFill>
        <p:spPr>
          <a:xfrm>
            <a:off x="0" y="-274743"/>
            <a:ext cx="7772400" cy="4131994"/>
          </a:xfrm>
          <a:prstGeom prst="rect">
            <a:avLst/>
          </a:prstGeom>
        </p:spPr>
      </p:pic>
      <p:sp>
        <p:nvSpPr>
          <p:cNvPr id="3" name="CuadroTexto 2"/>
          <p:cNvSpPr txBox="1"/>
          <p:nvPr/>
        </p:nvSpPr>
        <p:spPr>
          <a:xfrm>
            <a:off x="916746" y="615430"/>
            <a:ext cx="6310922" cy="1708761"/>
          </a:xfrm>
          <a:prstGeom prst="rect">
            <a:avLst/>
          </a:prstGeom>
          <a:noFill/>
        </p:spPr>
        <p:txBody>
          <a:bodyPr wrap="square" rtlCol="0">
            <a:spAutoFit/>
          </a:bodyPr>
          <a:lstStyle/>
          <a:p>
            <a:r>
              <a:rPr lang="es-CO" sz="10200" dirty="0">
                <a:solidFill>
                  <a:schemeClr val="bg1"/>
                </a:solidFill>
                <a:latin typeface="Bodoni MT Poster Compressed" panose="02070706080601050204" pitchFamily="18" charset="0"/>
              </a:rPr>
              <a:t>Destacados del día</a:t>
            </a:r>
          </a:p>
        </p:txBody>
      </p:sp>
      <p:sp>
        <p:nvSpPr>
          <p:cNvPr id="4" name="Rectángulo 3"/>
          <p:cNvSpPr/>
          <p:nvPr/>
        </p:nvSpPr>
        <p:spPr>
          <a:xfrm>
            <a:off x="0" y="2289734"/>
            <a:ext cx="7772400" cy="1036320"/>
          </a:xfrm>
          <a:prstGeom prst="rec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lgn="ctr"/>
            <a:endParaRPr lang="es-CO" sz="2040"/>
          </a:p>
        </p:txBody>
      </p:sp>
      <p:sp>
        <p:nvSpPr>
          <p:cNvPr id="5" name="Rectángulo 4"/>
          <p:cNvSpPr/>
          <p:nvPr/>
        </p:nvSpPr>
        <p:spPr>
          <a:xfrm>
            <a:off x="1" y="3857251"/>
            <a:ext cx="3361396" cy="64758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lgn="ctr"/>
            <a:endParaRPr lang="es-CO" sz="2040"/>
          </a:p>
        </p:txBody>
      </p:sp>
      <p:sp>
        <p:nvSpPr>
          <p:cNvPr id="6" name="CuadroTexto 5"/>
          <p:cNvSpPr txBox="1"/>
          <p:nvPr/>
        </p:nvSpPr>
        <p:spPr>
          <a:xfrm>
            <a:off x="320768" y="3998495"/>
            <a:ext cx="2686644" cy="1068882"/>
          </a:xfrm>
          <a:prstGeom prst="rect">
            <a:avLst/>
          </a:prstGeom>
          <a:noFill/>
        </p:spPr>
        <p:txBody>
          <a:bodyPr wrap="square" rtlCol="0">
            <a:spAutoFit/>
          </a:bodyPr>
          <a:lstStyle/>
          <a:p>
            <a:r>
              <a:rPr lang="es-CO" sz="3173" dirty="0" smtClean="0">
                <a:latin typeface="AlternateGothic2 BT" panose="020B0608020202050204" pitchFamily="34" charset="0"/>
              </a:rPr>
              <a:t>Crisis de ECOPETROL en FNG</a:t>
            </a:r>
            <a:endParaRPr lang="es-CO" sz="3173" dirty="0">
              <a:latin typeface="AlternateGothic2 BT" panose="020B0608020202050204" pitchFamily="34" charset="0"/>
            </a:endParaRPr>
          </a:p>
        </p:txBody>
      </p:sp>
      <p:sp>
        <p:nvSpPr>
          <p:cNvPr id="7" name="CuadroTexto 6"/>
          <p:cNvSpPr txBox="1"/>
          <p:nvPr/>
        </p:nvSpPr>
        <p:spPr>
          <a:xfrm>
            <a:off x="418515" y="7019614"/>
            <a:ext cx="2524369" cy="1068882"/>
          </a:xfrm>
          <a:prstGeom prst="rect">
            <a:avLst/>
          </a:prstGeom>
          <a:noFill/>
        </p:spPr>
        <p:txBody>
          <a:bodyPr wrap="square" rtlCol="0">
            <a:spAutoFit/>
          </a:bodyPr>
          <a:lstStyle/>
          <a:p>
            <a:r>
              <a:rPr lang="es-CO" sz="3173" dirty="0" smtClean="0">
                <a:latin typeface="AlternateGothic2 BT" panose="020B0608020202050204" pitchFamily="34" charset="0"/>
              </a:rPr>
              <a:t>Crisis de Espionaje y </a:t>
            </a:r>
            <a:r>
              <a:rPr lang="es-CO" sz="3173" dirty="0" err="1" smtClean="0">
                <a:latin typeface="AlternateGothic2 BT" panose="020B0608020202050204" pitchFamily="34" charset="0"/>
              </a:rPr>
              <a:t>Hackeo</a:t>
            </a:r>
            <a:r>
              <a:rPr lang="es-CO" sz="3173" dirty="0" smtClean="0">
                <a:latin typeface="AlternateGothic2 BT" panose="020B0608020202050204" pitchFamily="34" charset="0"/>
              </a:rPr>
              <a:t> en FMN</a:t>
            </a:r>
            <a:endParaRPr lang="es-CO" sz="3173" dirty="0">
              <a:latin typeface="AlternateGothic2 BT" panose="020B0608020202050204" pitchFamily="34" charset="0"/>
            </a:endParaRPr>
          </a:p>
        </p:txBody>
      </p:sp>
      <p:sp>
        <p:nvSpPr>
          <p:cNvPr id="8" name="CuadroTexto 7"/>
          <p:cNvSpPr txBox="1"/>
          <p:nvPr/>
        </p:nvSpPr>
        <p:spPr>
          <a:xfrm>
            <a:off x="320768" y="5145455"/>
            <a:ext cx="2524369" cy="1557158"/>
          </a:xfrm>
          <a:prstGeom prst="rect">
            <a:avLst/>
          </a:prstGeom>
          <a:noFill/>
        </p:spPr>
        <p:txBody>
          <a:bodyPr wrap="square" rtlCol="0">
            <a:spAutoFit/>
          </a:bodyPr>
          <a:lstStyle/>
          <a:p>
            <a:r>
              <a:rPr lang="es-CO" sz="3173" dirty="0" smtClean="0">
                <a:latin typeface="AlternateGothic2 BT" panose="020B0608020202050204" pitchFamily="34" charset="0"/>
              </a:rPr>
              <a:t>Visita del Presidente de la junto de la FLA</a:t>
            </a:r>
            <a:endParaRPr lang="es-CO" sz="3173" dirty="0">
              <a:latin typeface="AlternateGothic2 BT" panose="020B0608020202050204" pitchFamily="34" charset="0"/>
            </a:endParaRPr>
          </a:p>
        </p:txBody>
      </p:sp>
      <p:cxnSp>
        <p:nvCxnSpPr>
          <p:cNvPr id="10" name="Conector recto 9"/>
          <p:cNvCxnSpPr/>
          <p:nvPr/>
        </p:nvCxnSpPr>
        <p:spPr>
          <a:xfrm>
            <a:off x="368690" y="6797427"/>
            <a:ext cx="2557584" cy="132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418515" y="8234099"/>
            <a:ext cx="2557584" cy="132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385297" y="8392988"/>
            <a:ext cx="2524369" cy="1557158"/>
          </a:xfrm>
          <a:prstGeom prst="rect">
            <a:avLst/>
          </a:prstGeom>
          <a:noFill/>
        </p:spPr>
        <p:txBody>
          <a:bodyPr wrap="square" rtlCol="0">
            <a:spAutoFit/>
          </a:bodyPr>
          <a:lstStyle/>
          <a:p>
            <a:r>
              <a:rPr lang="es-CO" sz="3173" dirty="0" smtClean="0">
                <a:latin typeface="AlternateGothic2 BT" panose="020B0608020202050204" pitchFamily="34" charset="0"/>
              </a:rPr>
              <a:t>Acciones militares de gran tamaño en HSC</a:t>
            </a:r>
            <a:endParaRPr lang="es-CO" sz="3173" dirty="0">
              <a:latin typeface="AlternateGothic2 BT" panose="020B0608020202050204" pitchFamily="34" charset="0"/>
            </a:endParaRPr>
          </a:p>
        </p:txBody>
      </p:sp>
      <p:sp>
        <p:nvSpPr>
          <p:cNvPr id="13" name="CuadroTexto 12"/>
          <p:cNvSpPr txBox="1"/>
          <p:nvPr/>
        </p:nvSpPr>
        <p:spPr>
          <a:xfrm>
            <a:off x="3542952" y="4080901"/>
            <a:ext cx="4047892" cy="3223318"/>
          </a:xfrm>
          <a:prstGeom prst="rect">
            <a:avLst/>
          </a:prstGeom>
          <a:noFill/>
        </p:spPr>
        <p:txBody>
          <a:bodyPr wrap="square" rtlCol="0">
            <a:spAutoFit/>
          </a:bodyPr>
          <a:lstStyle/>
          <a:p>
            <a:r>
              <a:rPr lang="es-CO" sz="3173" dirty="0" smtClean="0">
                <a:solidFill>
                  <a:schemeClr val="bg2">
                    <a:lumMod val="75000"/>
                  </a:schemeClr>
                </a:solidFill>
                <a:latin typeface="AlternateGothic2 BT" panose="020B0608020202050204" pitchFamily="34" charset="0"/>
              </a:rPr>
              <a:t>Visita de observadores del Colegio Militar</a:t>
            </a:r>
          </a:p>
          <a:p>
            <a:pPr algn="just"/>
            <a:r>
              <a:rPr lang="es-CO" sz="2000" dirty="0" smtClean="0">
                <a:latin typeface="Arial" panose="020B0604020202020204" pitchFamily="34" charset="0"/>
                <a:cs typeface="Arial" panose="020B0604020202020204" pitchFamily="34" charset="0"/>
              </a:rPr>
              <a:t>3 estudiantes y  una profesora, asistieron el día 24 de Agosto de 2017 a las sesiones de DSMUN motivados por el proyecto CAS dirigido por los alumnos José David Gutiérrez, Samuel Henao, Alejandro Gómez y Pedro Henao.</a:t>
            </a:r>
            <a:endParaRPr lang="es-CO" sz="2000" dirty="0">
              <a:latin typeface="Arial" panose="020B0604020202020204" pitchFamily="34" charset="0"/>
              <a:cs typeface="Arial" panose="020B0604020202020204" pitchFamily="34" charset="0"/>
            </a:endParaRPr>
          </a:p>
        </p:txBody>
      </p:sp>
      <p:cxnSp>
        <p:nvCxnSpPr>
          <p:cNvPr id="14" name="Conector recto 13"/>
          <p:cNvCxnSpPr/>
          <p:nvPr/>
        </p:nvCxnSpPr>
        <p:spPr>
          <a:xfrm>
            <a:off x="4288106" y="7554055"/>
            <a:ext cx="2557584" cy="132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3657601" y="7997147"/>
            <a:ext cx="3745282" cy="1068882"/>
          </a:xfrm>
          <a:prstGeom prst="rect">
            <a:avLst/>
          </a:prstGeom>
          <a:noFill/>
        </p:spPr>
        <p:txBody>
          <a:bodyPr wrap="square" rtlCol="0">
            <a:spAutoFit/>
          </a:bodyPr>
          <a:lstStyle/>
          <a:p>
            <a:r>
              <a:rPr lang="es-CO" sz="3173" dirty="0">
                <a:solidFill>
                  <a:schemeClr val="bg2">
                    <a:lumMod val="75000"/>
                  </a:schemeClr>
                </a:solidFill>
                <a:latin typeface="AlternateGothic2 BT" panose="020B0608020202050204" pitchFamily="34" charset="0"/>
              </a:rPr>
              <a:t>Mayor Número de observadores en DSMUN</a:t>
            </a:r>
          </a:p>
        </p:txBody>
      </p:sp>
    </p:spTree>
    <p:extLst>
      <p:ext uri="{BB962C8B-B14F-4D97-AF65-F5344CB8AC3E}">
        <p14:creationId xmlns:p14="http://schemas.microsoft.com/office/powerpoint/2010/main" val="1296068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8552"/>
          <a:stretch/>
        </p:blipFill>
        <p:spPr>
          <a:xfrm>
            <a:off x="2448620" y="7459363"/>
            <a:ext cx="2879128" cy="2873781"/>
          </a:xfrm>
          <a:prstGeom prst="rect">
            <a:avLst/>
          </a:prstGeom>
        </p:spPr>
      </p:pic>
      <p:pic>
        <p:nvPicPr>
          <p:cNvPr id="14" name="Imagen 1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9593" r="19126"/>
          <a:stretch/>
        </p:blipFill>
        <p:spPr>
          <a:xfrm>
            <a:off x="2" y="-274744"/>
            <a:ext cx="7798972" cy="7294098"/>
          </a:xfrm>
          <a:prstGeom prst="rect">
            <a:avLst/>
          </a:prstGeom>
        </p:spPr>
      </p:pic>
      <p:sp>
        <p:nvSpPr>
          <p:cNvPr id="7" name="Rectángulo 6"/>
          <p:cNvSpPr/>
          <p:nvPr/>
        </p:nvSpPr>
        <p:spPr>
          <a:xfrm>
            <a:off x="1329154" y="2156624"/>
            <a:ext cx="5394166" cy="425157"/>
          </a:xfrm>
          <a:prstGeom prst="rect">
            <a:avLst/>
          </a:prstGeom>
          <a:solidFill>
            <a:schemeClr val="accent4">
              <a:lumMod val="60000"/>
              <a:lumOff val="40000"/>
            </a:schemeClr>
          </a:solidFill>
          <a:ln>
            <a:solidFill>
              <a:schemeClr val="accent4">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2040"/>
          </a:p>
        </p:txBody>
      </p:sp>
      <p:sp>
        <p:nvSpPr>
          <p:cNvPr id="8" name="Rectángulo 7"/>
          <p:cNvSpPr/>
          <p:nvPr/>
        </p:nvSpPr>
        <p:spPr>
          <a:xfrm>
            <a:off x="1329154" y="4521560"/>
            <a:ext cx="5394166" cy="425157"/>
          </a:xfrm>
          <a:prstGeom prst="rect">
            <a:avLst/>
          </a:prstGeom>
          <a:solidFill>
            <a:schemeClr val="accent4">
              <a:lumMod val="60000"/>
              <a:lumOff val="40000"/>
            </a:schemeClr>
          </a:solidFill>
          <a:ln>
            <a:solidFill>
              <a:schemeClr val="accent4">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2040"/>
          </a:p>
        </p:txBody>
      </p:sp>
      <p:sp>
        <p:nvSpPr>
          <p:cNvPr id="10" name="Rectángulo 9"/>
          <p:cNvSpPr/>
          <p:nvPr/>
        </p:nvSpPr>
        <p:spPr>
          <a:xfrm>
            <a:off x="1329154" y="2767788"/>
            <a:ext cx="5394166" cy="1554480"/>
          </a:xfrm>
          <a:prstGeom prst="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4533" dirty="0">
                <a:latin typeface="Impact" panose="020B0806030902050204" pitchFamily="34" charset="0"/>
              </a:rPr>
              <a:t>ENTREVISTAS DSMUN</a:t>
            </a:r>
          </a:p>
        </p:txBody>
      </p:sp>
      <p:sp>
        <p:nvSpPr>
          <p:cNvPr id="15" name="CuadroTexto 14"/>
          <p:cNvSpPr txBox="1"/>
          <p:nvPr/>
        </p:nvSpPr>
        <p:spPr>
          <a:xfrm>
            <a:off x="1966352" y="7803239"/>
            <a:ext cx="3866271" cy="1816349"/>
          </a:xfrm>
          <a:prstGeom prst="rect">
            <a:avLst/>
          </a:prstGeom>
          <a:noFill/>
        </p:spPr>
        <p:txBody>
          <a:bodyPr wrap="square" rtlCol="0">
            <a:spAutoFit/>
          </a:bodyPr>
          <a:lstStyle/>
          <a:p>
            <a:pPr algn="ctr"/>
            <a:r>
              <a:rPr lang="es-CO" sz="2720" b="1" i="1" dirty="0">
                <a:solidFill>
                  <a:schemeClr val="bg1">
                    <a:lumMod val="50000"/>
                  </a:schemeClr>
                </a:solidFill>
              </a:rPr>
              <a:t>E</a:t>
            </a:r>
            <a:r>
              <a:rPr lang="es-CO" sz="2720" b="1" i="1" dirty="0" smtClean="0">
                <a:solidFill>
                  <a:schemeClr val="bg1">
                    <a:lumMod val="50000"/>
                  </a:schemeClr>
                </a:solidFill>
              </a:rPr>
              <a:t>sta </a:t>
            </a:r>
            <a:r>
              <a:rPr lang="es-CO" sz="2720" b="1" i="1" dirty="0">
                <a:solidFill>
                  <a:schemeClr val="bg1">
                    <a:lumMod val="50000"/>
                  </a:schemeClr>
                </a:solidFill>
              </a:rPr>
              <a:t>sección permite conocer más allá a nuestros delegados y presidentes</a:t>
            </a:r>
          </a:p>
        </p:txBody>
      </p:sp>
    </p:spTree>
    <p:extLst>
      <p:ext uri="{BB962C8B-B14F-4D97-AF65-F5344CB8AC3E}">
        <p14:creationId xmlns:p14="http://schemas.microsoft.com/office/powerpoint/2010/main" val="3107763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274743"/>
            <a:ext cx="7772400" cy="2296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26" dirty="0">
                <a:latin typeface="Impact" panose="020B0806030902050204" pitchFamily="34" charset="0"/>
              </a:rPr>
              <a:t>			María José Echeverri</a:t>
            </a:r>
          </a:p>
          <a:p>
            <a:pPr lvl="2" algn="ctr"/>
            <a:r>
              <a:rPr lang="es-CO" sz="2040" dirty="0"/>
              <a:t>		Vicepresidenta CECJSM</a:t>
            </a:r>
          </a:p>
        </p:txBody>
      </p:sp>
      <p:sp>
        <p:nvSpPr>
          <p:cNvPr id="6" name="Rectángulo 5"/>
          <p:cNvSpPr/>
          <p:nvPr/>
        </p:nvSpPr>
        <p:spPr>
          <a:xfrm>
            <a:off x="239151" y="2913932"/>
            <a:ext cx="7440245" cy="71745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40"/>
          </a:p>
        </p:txBody>
      </p:sp>
      <p:sp>
        <p:nvSpPr>
          <p:cNvPr id="4" name="Rectángulo 3"/>
          <p:cNvSpPr/>
          <p:nvPr/>
        </p:nvSpPr>
        <p:spPr>
          <a:xfrm>
            <a:off x="381978" y="9304573"/>
            <a:ext cx="6579967" cy="5181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sz="2040"/>
          </a:p>
        </p:txBody>
      </p:sp>
      <p:sp>
        <p:nvSpPr>
          <p:cNvPr id="9" name="Rectángulo 8"/>
          <p:cNvSpPr/>
          <p:nvPr/>
        </p:nvSpPr>
        <p:spPr>
          <a:xfrm>
            <a:off x="381978" y="9563654"/>
            <a:ext cx="7018410" cy="518160"/>
          </a:xfrm>
          <a:prstGeom prst="rect">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040" dirty="0">
                <a:solidFill>
                  <a:schemeClr val="bg2">
                    <a:lumMod val="50000"/>
                  </a:schemeClr>
                </a:solidFill>
                <a:latin typeface="Impact" panose="020B0806030902050204" pitchFamily="34" charset="0"/>
              </a:rPr>
              <a:t>Entrevistas DSMUN</a:t>
            </a:r>
          </a:p>
        </p:txBody>
      </p:sp>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20171" r="16409"/>
          <a:stretch/>
        </p:blipFill>
        <p:spPr>
          <a:xfrm>
            <a:off x="381977" y="71455"/>
            <a:ext cx="2710376" cy="3205330"/>
          </a:xfrm>
          <a:prstGeom prst="rect">
            <a:avLst/>
          </a:prstGeom>
        </p:spPr>
      </p:pic>
      <p:sp>
        <p:nvSpPr>
          <p:cNvPr id="12" name="CuadroTexto 11"/>
          <p:cNvSpPr txBox="1"/>
          <p:nvPr/>
        </p:nvSpPr>
        <p:spPr>
          <a:xfrm>
            <a:off x="491590" y="3702442"/>
            <a:ext cx="6908799" cy="5581953"/>
          </a:xfrm>
          <a:prstGeom prst="rect">
            <a:avLst/>
          </a:prstGeom>
          <a:noFill/>
        </p:spPr>
        <p:txBody>
          <a:bodyPr wrap="square" rtlCol="0">
            <a:spAutoFit/>
          </a:bodyPr>
          <a:lstStyle/>
          <a:p>
            <a:pPr algn="just"/>
            <a:r>
              <a:rPr lang="es-CO" sz="2040" dirty="0"/>
              <a:t>La vicepresidenta del CECJSM María José Echeverri del colegio </a:t>
            </a:r>
            <a:r>
              <a:rPr lang="es-CO" sz="2040" dirty="0" err="1"/>
              <a:t>Marymount</a:t>
            </a:r>
            <a:r>
              <a:rPr lang="es-CO" sz="2040" dirty="0"/>
              <a:t> nos habló sobre sus momentos a lo largo de los años en la ONU de la cual hace parte hace 5 o 6 años.</a:t>
            </a:r>
          </a:p>
          <a:p>
            <a:pPr algn="just"/>
            <a:endParaRPr lang="es-CO" sz="2040" dirty="0"/>
          </a:p>
          <a:p>
            <a:pPr algn="just"/>
            <a:r>
              <a:rPr lang="es-CO" sz="2040" dirty="0"/>
              <a:t>Para ella estar en los modelos significa una parte muy importante de su vida, le gustan mucho porque son la oportunidad de conocer y vivir cosas distintas. Esto la ha ayudado a conocer diferentes personas, aprender a debatir, cultura general y a hacer relaciones con personas con diferentes pensamientos, a pesar de sus puntos de vista.</a:t>
            </a:r>
          </a:p>
          <a:p>
            <a:pPr algn="just"/>
            <a:endParaRPr lang="es-CO" sz="2040" dirty="0"/>
          </a:p>
          <a:p>
            <a:pPr algn="just"/>
            <a:r>
              <a:rPr lang="es-CO" sz="2040" dirty="0"/>
              <a:t>La ONU es algo que a María José siempre le llamó mucho la atención, debido a que es la oportunidad de que los niños puedan debatir problemáticas mundiales, investigar y aprender sobre estas, añadiendo el hecho que permite entender cosas nuevas. </a:t>
            </a:r>
          </a:p>
          <a:p>
            <a:endParaRPr lang="es-CO" sz="2040" dirty="0"/>
          </a:p>
        </p:txBody>
      </p:sp>
    </p:spTree>
    <p:extLst>
      <p:ext uri="{BB962C8B-B14F-4D97-AF65-F5344CB8AC3E}">
        <p14:creationId xmlns:p14="http://schemas.microsoft.com/office/powerpoint/2010/main" val="2726023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274743"/>
            <a:ext cx="7772400" cy="2296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26" dirty="0">
                <a:latin typeface="Impact" panose="020B0806030902050204" pitchFamily="34" charset="0"/>
              </a:rPr>
              <a:t>			Adelaida Velásquez</a:t>
            </a:r>
          </a:p>
          <a:p>
            <a:pPr lvl="2" algn="ctr"/>
            <a:r>
              <a:rPr lang="es-CO" sz="2040" dirty="0"/>
              <a:t>		Presidenta </a:t>
            </a:r>
            <a:r>
              <a:rPr lang="es-CO" sz="2040" dirty="0" err="1"/>
              <a:t>Bundestag</a:t>
            </a:r>
            <a:endParaRPr lang="es-CO" sz="2040" dirty="0"/>
          </a:p>
        </p:txBody>
      </p:sp>
      <p:sp>
        <p:nvSpPr>
          <p:cNvPr id="6" name="Rectángulo 5"/>
          <p:cNvSpPr/>
          <p:nvPr/>
        </p:nvSpPr>
        <p:spPr>
          <a:xfrm>
            <a:off x="239151" y="2913932"/>
            <a:ext cx="7440245" cy="71745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40"/>
          </a:p>
        </p:txBody>
      </p:sp>
      <p:sp>
        <p:nvSpPr>
          <p:cNvPr id="4" name="Rectángulo 3"/>
          <p:cNvSpPr/>
          <p:nvPr/>
        </p:nvSpPr>
        <p:spPr>
          <a:xfrm>
            <a:off x="381978" y="9304573"/>
            <a:ext cx="6579967" cy="5181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sz="2040"/>
          </a:p>
        </p:txBody>
      </p:sp>
      <p:sp>
        <p:nvSpPr>
          <p:cNvPr id="9" name="Rectángulo 8"/>
          <p:cNvSpPr/>
          <p:nvPr/>
        </p:nvSpPr>
        <p:spPr>
          <a:xfrm>
            <a:off x="381978" y="9563654"/>
            <a:ext cx="7018410" cy="518160"/>
          </a:xfrm>
          <a:prstGeom prst="rect">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040" dirty="0">
                <a:solidFill>
                  <a:schemeClr val="bg2">
                    <a:lumMod val="50000"/>
                  </a:schemeClr>
                </a:solidFill>
                <a:latin typeface="Impact" panose="020B0806030902050204" pitchFamily="34" charset="0"/>
              </a:rPr>
              <a:t>Entrevistas DSMUN</a:t>
            </a:r>
          </a:p>
        </p:txBody>
      </p:sp>
      <p:sp>
        <p:nvSpPr>
          <p:cNvPr id="5" name="CuadroTexto 4"/>
          <p:cNvSpPr txBox="1"/>
          <p:nvPr/>
        </p:nvSpPr>
        <p:spPr>
          <a:xfrm>
            <a:off x="491589" y="3432094"/>
            <a:ext cx="6908799" cy="5581953"/>
          </a:xfrm>
          <a:prstGeom prst="rect">
            <a:avLst/>
          </a:prstGeom>
          <a:noFill/>
        </p:spPr>
        <p:txBody>
          <a:bodyPr wrap="square" rtlCol="0">
            <a:spAutoFit/>
          </a:bodyPr>
          <a:lstStyle/>
          <a:p>
            <a:pPr algn="just"/>
            <a:r>
              <a:rPr lang="es-CO" sz="2040" dirty="0"/>
              <a:t>Tuvimos la oportunidad de entrevistar a Adelaida Velázquez de </a:t>
            </a:r>
            <a:r>
              <a:rPr lang="es-CO" sz="2040" dirty="0" err="1"/>
              <a:t>Klasse</a:t>
            </a:r>
            <a:r>
              <a:rPr lang="es-CO" sz="2040" dirty="0"/>
              <a:t> 11C y presidenta del comité </a:t>
            </a:r>
            <a:r>
              <a:rPr lang="es-CO" sz="2040" dirty="0" err="1"/>
              <a:t>Bundestag</a:t>
            </a:r>
            <a:r>
              <a:rPr lang="es-CO" sz="2040" dirty="0"/>
              <a:t>.</a:t>
            </a:r>
          </a:p>
          <a:p>
            <a:pPr algn="just"/>
            <a:endParaRPr lang="es-CO" sz="2040" dirty="0"/>
          </a:p>
          <a:p>
            <a:pPr algn="just"/>
            <a:r>
              <a:rPr lang="es-CO" sz="2040" dirty="0"/>
              <a:t>Para ella DSMUN es un lugar donde puede contribuir a crear un mundo mejor a partir de lo local.</a:t>
            </a:r>
          </a:p>
          <a:p>
            <a:pPr algn="just"/>
            <a:endParaRPr lang="es-CO" sz="2040" dirty="0"/>
          </a:p>
          <a:p>
            <a:pPr algn="just"/>
            <a:r>
              <a:rPr lang="es-CO" sz="2040" dirty="0"/>
              <a:t> Adelaida ha participado en varios modelos en años anteriores y este año tuvo el honor de ser la presidenta del comité </a:t>
            </a:r>
            <a:r>
              <a:rPr lang="es-CO" sz="2040" dirty="0" err="1"/>
              <a:t>Bundestag</a:t>
            </a:r>
            <a:r>
              <a:rPr lang="es-CO" sz="2040" dirty="0"/>
              <a:t>, haciendo de este modelo  una de sus mejores experiencias, debido a que tuvo la oportunidad de ayudar a crear este comité desde el principio, con muchas esperanzas de los frutos que este podrá dar.</a:t>
            </a:r>
          </a:p>
          <a:p>
            <a:pPr algn="just"/>
            <a:endParaRPr lang="es-CO" sz="2040" dirty="0"/>
          </a:p>
          <a:p>
            <a:pPr algn="just"/>
            <a:r>
              <a:rPr lang="es-CO" sz="2040" dirty="0"/>
              <a:t>Nos cuenta también que decidió participar en esto porque para ella es la oportunidad para que todos crezcan no sólo mentalmente, sino también como personas.</a:t>
            </a:r>
          </a:p>
          <a:p>
            <a:endParaRPr lang="es-CO" sz="2040" dirty="0"/>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34129" t="28026" r="9717" b="8898"/>
          <a:stretch/>
        </p:blipFill>
        <p:spPr>
          <a:xfrm rot="16200000">
            <a:off x="238143" y="252778"/>
            <a:ext cx="3217267" cy="2710373"/>
          </a:xfrm>
          <a:prstGeom prst="rect">
            <a:avLst/>
          </a:prstGeom>
        </p:spPr>
      </p:pic>
    </p:spTree>
    <p:extLst>
      <p:ext uri="{BB962C8B-B14F-4D97-AF65-F5344CB8AC3E}">
        <p14:creationId xmlns:p14="http://schemas.microsoft.com/office/powerpoint/2010/main" val="3876600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274743"/>
            <a:ext cx="7772400" cy="2296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3626" dirty="0">
                <a:latin typeface="Impact" panose="020B0806030902050204" pitchFamily="34" charset="0"/>
              </a:rPr>
              <a:t>	Daniel Mejía</a:t>
            </a:r>
          </a:p>
          <a:p>
            <a:pPr lvl="2"/>
            <a:r>
              <a:rPr lang="es-CO" sz="2040" dirty="0"/>
              <a:t>    Vicepresidente FMI</a:t>
            </a:r>
          </a:p>
        </p:txBody>
      </p:sp>
      <p:sp>
        <p:nvSpPr>
          <p:cNvPr id="6" name="Rectángulo 5"/>
          <p:cNvSpPr/>
          <p:nvPr/>
        </p:nvSpPr>
        <p:spPr>
          <a:xfrm>
            <a:off x="239151" y="2913932"/>
            <a:ext cx="7440245" cy="71745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40"/>
          </a:p>
        </p:txBody>
      </p:sp>
      <p:sp>
        <p:nvSpPr>
          <p:cNvPr id="4" name="Rectángulo 3"/>
          <p:cNvSpPr/>
          <p:nvPr/>
        </p:nvSpPr>
        <p:spPr>
          <a:xfrm>
            <a:off x="381978" y="9304573"/>
            <a:ext cx="6579967" cy="5181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sz="2040"/>
          </a:p>
        </p:txBody>
      </p:sp>
      <p:sp>
        <p:nvSpPr>
          <p:cNvPr id="9" name="Rectángulo 8"/>
          <p:cNvSpPr/>
          <p:nvPr/>
        </p:nvSpPr>
        <p:spPr>
          <a:xfrm>
            <a:off x="381978" y="9563654"/>
            <a:ext cx="7018410" cy="518160"/>
          </a:xfrm>
          <a:prstGeom prst="rect">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040" dirty="0">
                <a:solidFill>
                  <a:schemeClr val="bg2">
                    <a:lumMod val="50000"/>
                  </a:schemeClr>
                </a:solidFill>
                <a:latin typeface="Impact" panose="020B0806030902050204" pitchFamily="34" charset="0"/>
              </a:rPr>
              <a:t>Entrevistas DSMUN</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42206" t="25226" r="11712" b="23179"/>
          <a:stretch/>
        </p:blipFill>
        <p:spPr>
          <a:xfrm rot="16200000">
            <a:off x="4166849" y="458438"/>
            <a:ext cx="3211973" cy="2697089"/>
          </a:xfrm>
          <a:prstGeom prst="rect">
            <a:avLst/>
          </a:prstGeom>
        </p:spPr>
      </p:pic>
      <p:sp>
        <p:nvSpPr>
          <p:cNvPr id="12" name="CuadroTexto 11"/>
          <p:cNvSpPr txBox="1"/>
          <p:nvPr/>
        </p:nvSpPr>
        <p:spPr>
          <a:xfrm>
            <a:off x="491590" y="3702442"/>
            <a:ext cx="6908799" cy="4936420"/>
          </a:xfrm>
          <a:prstGeom prst="rect">
            <a:avLst/>
          </a:prstGeom>
          <a:noFill/>
        </p:spPr>
        <p:txBody>
          <a:bodyPr wrap="square" rtlCol="0">
            <a:spAutoFit/>
          </a:bodyPr>
          <a:lstStyle/>
          <a:p>
            <a:pPr algn="just"/>
            <a:r>
              <a:rPr lang="es-CO" sz="2040" dirty="0"/>
              <a:t>El presidente del FNG Daniel Mejía egresado del colegio en 2014, nos contó sobre su experiencia en la ONU.</a:t>
            </a:r>
          </a:p>
          <a:p>
            <a:pPr algn="just"/>
            <a:endParaRPr lang="es-CO" sz="2040" dirty="0"/>
          </a:p>
          <a:p>
            <a:pPr algn="just"/>
            <a:r>
              <a:rPr lang="es-CO" sz="2040" dirty="0"/>
              <a:t>Este proyecto se ha convertido como en "un hijo" para el, siendo algo que ayuda mucho a los estudiantes y al colegio, además de aportar a la formación futura del colegio.</a:t>
            </a:r>
          </a:p>
          <a:p>
            <a:pPr algn="just"/>
            <a:endParaRPr lang="es-CO" sz="2040" dirty="0"/>
          </a:p>
          <a:p>
            <a:pPr algn="just"/>
            <a:r>
              <a:rPr lang="es-CO" sz="2040" dirty="0"/>
              <a:t>Daniel ha hecho parte de este proyecto desde el 2012 cuando se encontraba en </a:t>
            </a:r>
            <a:r>
              <a:rPr lang="es-CO" sz="2040" dirty="0" err="1"/>
              <a:t>Klasse</a:t>
            </a:r>
            <a:r>
              <a:rPr lang="es-CO" sz="2040" dirty="0"/>
              <a:t> 10, inicialmente decidió participar porque le llamaba mucho la atención y con el tiempo le cogió mucho gusto. Lo que más le ha gustado de este proyecto es su posición como secretario ya que le permitió aportarle mucho al modelo, pues con el semillero 2013-2014 lo hizo crecer notablemente. </a:t>
            </a:r>
          </a:p>
          <a:p>
            <a:endParaRPr lang="es-CO" sz="2040" dirty="0"/>
          </a:p>
        </p:txBody>
      </p:sp>
    </p:spTree>
    <p:extLst>
      <p:ext uri="{BB962C8B-B14F-4D97-AF65-F5344CB8AC3E}">
        <p14:creationId xmlns:p14="http://schemas.microsoft.com/office/powerpoint/2010/main" val="11297053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riángulo rectángulo 7"/>
          <p:cNvSpPr/>
          <p:nvPr/>
        </p:nvSpPr>
        <p:spPr>
          <a:xfrm rot="10800000">
            <a:off x="-1" y="-274743"/>
            <a:ext cx="7772400" cy="10607886"/>
          </a:xfrm>
          <a:prstGeom prst="r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lgn="ctr"/>
            <a:endParaRPr lang="es-CO" sz="2040"/>
          </a:p>
        </p:txBody>
      </p:sp>
      <p:sp>
        <p:nvSpPr>
          <p:cNvPr id="2" name="Título 1"/>
          <p:cNvSpPr>
            <a:spLocks noGrp="1"/>
          </p:cNvSpPr>
          <p:nvPr>
            <p:ph type="title"/>
          </p:nvPr>
        </p:nvSpPr>
        <p:spPr>
          <a:xfrm>
            <a:off x="210554" y="7967569"/>
            <a:ext cx="5538893" cy="1122568"/>
          </a:xfrm>
          <a:noFill/>
          <a:ln>
            <a:noFill/>
          </a:ln>
        </p:spPr>
        <p:txBody>
          <a:bodyPr>
            <a:noAutofit/>
          </a:bodyPr>
          <a:lstStyle/>
          <a:p>
            <a:r>
              <a:rPr lang="es-CO" sz="9600" dirty="0" smtClean="0">
                <a:latin typeface="Impact" panose="020B0806030902050204" pitchFamily="34" charset="0"/>
                <a:ea typeface="+mn-ea"/>
                <a:cs typeface="+mn-cs"/>
              </a:rPr>
              <a:t>Prensa </a:t>
            </a:r>
            <a:br>
              <a:rPr lang="es-CO" sz="9600" dirty="0" smtClean="0">
                <a:latin typeface="Impact" panose="020B0806030902050204" pitchFamily="34" charset="0"/>
                <a:ea typeface="+mn-ea"/>
                <a:cs typeface="+mn-cs"/>
              </a:rPr>
            </a:br>
            <a:r>
              <a:rPr lang="es-CO" sz="9600" dirty="0" err="1" smtClean="0">
                <a:latin typeface="Impact" panose="020B0806030902050204" pitchFamily="34" charset="0"/>
                <a:ea typeface="+mn-ea"/>
                <a:cs typeface="+mn-cs"/>
              </a:rPr>
              <a:t>Highlights</a:t>
            </a:r>
            <a:endParaRPr lang="es-CO" sz="9600" dirty="0">
              <a:latin typeface="Impact" panose="020B0806030902050204" pitchFamily="34" charset="0"/>
              <a:ea typeface="+mn-ea"/>
              <a:cs typeface="+mn-cs"/>
            </a:endParaRPr>
          </a:p>
        </p:txBody>
      </p:sp>
      <p:pic>
        <p:nvPicPr>
          <p:cNvPr id="6" name="Imagen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602" b="89930" l="0" r="62402"/>
                    </a14:imgEffect>
                  </a14:imgLayer>
                </a14:imgProps>
              </a:ext>
              <a:ext uri="{28A0092B-C50C-407E-A947-70E740481C1C}">
                <a14:useLocalDpi xmlns:a14="http://schemas.microsoft.com/office/drawing/2010/main" val="0"/>
              </a:ext>
            </a:extLst>
          </a:blip>
          <a:srcRect r="38939"/>
          <a:stretch/>
        </p:blipFill>
        <p:spPr>
          <a:xfrm rot="21239599">
            <a:off x="6211455" y="-387756"/>
            <a:ext cx="1592629" cy="1737502"/>
          </a:xfrm>
          <a:prstGeom prst="rect">
            <a:avLst/>
          </a:prstGeom>
        </p:spPr>
      </p:pic>
      <p:sp>
        <p:nvSpPr>
          <p:cNvPr id="7" name="Título 1"/>
          <p:cNvSpPr txBox="1">
            <a:spLocks/>
          </p:cNvSpPr>
          <p:nvPr/>
        </p:nvSpPr>
        <p:spPr>
          <a:xfrm rot="21047906">
            <a:off x="3494577" y="-28942"/>
            <a:ext cx="3221801" cy="1833499"/>
          </a:xfrm>
          <a:prstGeom prst="rect">
            <a:avLst/>
          </a:prstGeom>
        </p:spPr>
        <p:txBody>
          <a:bodyPr vert="horz" lIns="103632" tIns="51816" rIns="103632" bIns="51816"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s-CO" sz="4080" dirty="0" err="1">
                <a:latin typeface="Impact" panose="020B0806030902050204" pitchFamily="34" charset="0"/>
                <a:ea typeface="+mn-ea"/>
                <a:cs typeface="+mn-cs"/>
              </a:rPr>
              <a:t>Chubby</a:t>
            </a:r>
            <a:r>
              <a:rPr lang="es-CO" sz="4080" dirty="0">
                <a:latin typeface="Impact" panose="020B0806030902050204" pitchFamily="34" charset="0"/>
                <a:ea typeface="+mn-ea"/>
                <a:cs typeface="+mn-cs"/>
              </a:rPr>
              <a:t> </a:t>
            </a:r>
            <a:r>
              <a:rPr lang="es-CO" sz="4080" dirty="0" err="1">
                <a:latin typeface="Impact" panose="020B0806030902050204" pitchFamily="34" charset="0"/>
                <a:ea typeface="+mn-ea"/>
                <a:cs typeface="+mn-cs"/>
              </a:rPr>
              <a:t>Bunny</a:t>
            </a:r>
            <a:r>
              <a:rPr lang="es-CO" sz="4080" dirty="0">
                <a:latin typeface="Impact" panose="020B0806030902050204" pitchFamily="34" charset="0"/>
                <a:ea typeface="+mn-ea"/>
                <a:cs typeface="+mn-cs"/>
              </a:rPr>
              <a:t> </a:t>
            </a:r>
            <a:r>
              <a:rPr lang="es-CO" sz="4080" dirty="0" err="1">
                <a:latin typeface="Impact" panose="020B0806030902050204" pitchFamily="34" charset="0"/>
                <a:ea typeface="+mn-ea"/>
                <a:cs typeface="+mn-cs"/>
              </a:rPr>
              <a:t>Challenge</a:t>
            </a:r>
            <a:endParaRPr lang="es-CO" sz="4080" dirty="0">
              <a:latin typeface="Impact" panose="020B0806030902050204" pitchFamily="34" charset="0"/>
              <a:ea typeface="+mn-ea"/>
              <a:cs typeface="+mn-cs"/>
            </a:endParaRPr>
          </a:p>
        </p:txBody>
      </p:sp>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l="29207" t="32151" b="38359"/>
          <a:stretch/>
        </p:blipFill>
        <p:spPr>
          <a:xfrm>
            <a:off x="1370673" y="236722"/>
            <a:ext cx="2449004" cy="1813635"/>
          </a:xfrm>
          <a:prstGeom prst="rect">
            <a:avLst/>
          </a:prstGeom>
        </p:spPr>
      </p:pic>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t="17747" r="37081"/>
          <a:stretch/>
        </p:blipFill>
        <p:spPr>
          <a:xfrm>
            <a:off x="2826859" y="3400082"/>
            <a:ext cx="3298058" cy="2425197"/>
          </a:xfrm>
          <a:prstGeom prst="rect">
            <a:avLst/>
          </a:prstGeom>
        </p:spPr>
      </p:pic>
      <p:pic>
        <p:nvPicPr>
          <p:cNvPr id="11" name="Imagen 10"/>
          <p:cNvPicPr>
            <a:picLocks noChangeAspect="1"/>
          </p:cNvPicPr>
          <p:nvPr/>
        </p:nvPicPr>
        <p:blipFill rotWithShape="1">
          <a:blip r:embed="rId6" cstate="print">
            <a:extLst>
              <a:ext uri="{28A0092B-C50C-407E-A947-70E740481C1C}">
                <a14:useLocalDpi xmlns:a14="http://schemas.microsoft.com/office/drawing/2010/main" val="0"/>
              </a:ext>
            </a:extLst>
          </a:blip>
          <a:srcRect l="28278" t="38292" r="33845" b="1"/>
          <a:stretch/>
        </p:blipFill>
        <p:spPr>
          <a:xfrm>
            <a:off x="5588023" y="5319518"/>
            <a:ext cx="2024719" cy="1855486"/>
          </a:xfrm>
          <a:prstGeom prst="rect">
            <a:avLst/>
          </a:prstGeom>
        </p:spPr>
      </p:pic>
      <p:pic>
        <p:nvPicPr>
          <p:cNvPr id="12" name="Imagen 11"/>
          <p:cNvPicPr>
            <a:picLocks noChangeAspect="1"/>
          </p:cNvPicPr>
          <p:nvPr/>
        </p:nvPicPr>
        <p:blipFill rotWithShape="1">
          <a:blip r:embed="rId7" cstate="print">
            <a:extLst>
              <a:ext uri="{28A0092B-C50C-407E-A947-70E740481C1C}">
                <a14:useLocalDpi xmlns:a14="http://schemas.microsoft.com/office/drawing/2010/main" val="0"/>
              </a:ext>
            </a:extLst>
          </a:blip>
          <a:srcRect l="10997" t="27369" r="14254"/>
          <a:stretch/>
        </p:blipFill>
        <p:spPr>
          <a:xfrm rot="670522">
            <a:off x="3850652" y="1747786"/>
            <a:ext cx="3474743" cy="1899163"/>
          </a:xfrm>
          <a:prstGeom prst="rect">
            <a:avLst/>
          </a:prstGeom>
        </p:spPr>
      </p:pic>
    </p:spTree>
    <p:extLst>
      <p:ext uri="{BB962C8B-B14F-4D97-AF65-F5344CB8AC3E}">
        <p14:creationId xmlns:p14="http://schemas.microsoft.com/office/powerpoint/2010/main" val="2051707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rot="16200000">
            <a:off x="-4021830" y="3747085"/>
            <a:ext cx="10607888" cy="256422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6800" dirty="0">
                <a:solidFill>
                  <a:schemeClr val="accent4">
                    <a:lumMod val="60000"/>
                    <a:lumOff val="40000"/>
                  </a:schemeClr>
                </a:solidFill>
                <a:latin typeface="Impact" panose="020B0806030902050204" pitchFamily="34" charset="0"/>
              </a:rPr>
              <a:t>	Redacción</a:t>
            </a:r>
          </a:p>
          <a:p>
            <a:r>
              <a:rPr lang="es-CO" sz="2720" dirty="0">
                <a:solidFill>
                  <a:schemeClr val="tx1"/>
                </a:solidFill>
                <a:latin typeface="Impact" panose="020B0806030902050204" pitchFamily="34" charset="0"/>
              </a:rPr>
              <a:t>	DSMUN 2017</a:t>
            </a:r>
          </a:p>
        </p:txBody>
      </p:sp>
      <p:sp>
        <p:nvSpPr>
          <p:cNvPr id="5" name="CuadroTexto 4"/>
          <p:cNvSpPr txBox="1"/>
          <p:nvPr/>
        </p:nvSpPr>
        <p:spPr>
          <a:xfrm>
            <a:off x="2869809" y="2316058"/>
            <a:ext cx="2298505" cy="12360038"/>
          </a:xfrm>
          <a:prstGeom prst="rect">
            <a:avLst/>
          </a:prstGeom>
          <a:noFill/>
        </p:spPr>
        <p:txBody>
          <a:bodyPr wrap="square" rtlCol="0">
            <a:spAutoFit/>
          </a:bodyPr>
          <a:lstStyle/>
          <a:p>
            <a:r>
              <a:rPr lang="es-CO" sz="2040" dirty="0"/>
              <a:t>Isabel Urrego</a:t>
            </a:r>
          </a:p>
          <a:p>
            <a:r>
              <a:rPr lang="es-CO" sz="2040" i="1" dirty="0">
                <a:solidFill>
                  <a:schemeClr val="bg2">
                    <a:lumMod val="50000"/>
                  </a:schemeClr>
                </a:solidFill>
              </a:rPr>
              <a:t>Diseño y </a:t>
            </a:r>
            <a:r>
              <a:rPr lang="es-CO" sz="2040" i="1" dirty="0" smtClean="0">
                <a:solidFill>
                  <a:schemeClr val="bg2">
                    <a:lumMod val="50000"/>
                  </a:schemeClr>
                </a:solidFill>
              </a:rPr>
              <a:t>Redacción </a:t>
            </a:r>
            <a:endParaRPr lang="es-CO" sz="2040" i="1" dirty="0">
              <a:solidFill>
                <a:schemeClr val="bg2">
                  <a:lumMod val="50000"/>
                </a:schemeClr>
              </a:solidFill>
            </a:endParaRPr>
          </a:p>
          <a:p>
            <a:endParaRPr lang="es-CO" sz="2040" i="1" dirty="0">
              <a:solidFill>
                <a:schemeClr val="bg2">
                  <a:lumMod val="50000"/>
                </a:schemeClr>
              </a:solidFill>
            </a:endParaRPr>
          </a:p>
          <a:p>
            <a:r>
              <a:rPr lang="es-CO" sz="2040" dirty="0"/>
              <a:t>Catalina Montoya</a:t>
            </a:r>
          </a:p>
          <a:p>
            <a:r>
              <a:rPr lang="es-CO" sz="2040" i="1" dirty="0">
                <a:solidFill>
                  <a:schemeClr val="bg2">
                    <a:lumMod val="50000"/>
                  </a:schemeClr>
                </a:solidFill>
              </a:rPr>
              <a:t>Redacción</a:t>
            </a:r>
          </a:p>
          <a:p>
            <a:endParaRPr lang="es-CO" sz="2040" i="1" dirty="0">
              <a:solidFill>
                <a:schemeClr val="bg2">
                  <a:lumMod val="50000"/>
                </a:schemeClr>
              </a:solidFill>
            </a:endParaRPr>
          </a:p>
          <a:p>
            <a:r>
              <a:rPr lang="es-CO" sz="2040" dirty="0"/>
              <a:t>Sara Restrepo</a:t>
            </a:r>
          </a:p>
          <a:p>
            <a:r>
              <a:rPr lang="es-CO" sz="2040" i="1" dirty="0">
                <a:solidFill>
                  <a:schemeClr val="bg2">
                    <a:lumMod val="50000"/>
                  </a:schemeClr>
                </a:solidFill>
              </a:rPr>
              <a:t>Redacción y Entrevistas DSMUN</a:t>
            </a:r>
          </a:p>
          <a:p>
            <a:endParaRPr lang="es-CO" sz="2040" i="1" dirty="0">
              <a:solidFill>
                <a:schemeClr val="bg2">
                  <a:lumMod val="50000"/>
                </a:schemeClr>
              </a:solidFill>
            </a:endParaRPr>
          </a:p>
          <a:p>
            <a:r>
              <a:rPr lang="es-CO" sz="2040" dirty="0"/>
              <a:t>Candelaria Gómez</a:t>
            </a:r>
          </a:p>
          <a:p>
            <a:r>
              <a:rPr lang="es-CO" sz="2040" i="1" dirty="0">
                <a:solidFill>
                  <a:schemeClr val="bg2">
                    <a:lumMod val="50000"/>
                  </a:schemeClr>
                </a:solidFill>
              </a:rPr>
              <a:t>Redacción  y Entrevistas DSMUN</a:t>
            </a:r>
          </a:p>
          <a:p>
            <a:endParaRPr lang="es-CO" sz="2040" i="1" dirty="0">
              <a:solidFill>
                <a:schemeClr val="bg2">
                  <a:lumMod val="50000"/>
                </a:schemeClr>
              </a:solidFill>
            </a:endParaRPr>
          </a:p>
          <a:p>
            <a:r>
              <a:rPr lang="es-CO" sz="2040" dirty="0"/>
              <a:t>Susana Colorado</a:t>
            </a:r>
          </a:p>
          <a:p>
            <a:r>
              <a:rPr lang="es-CO" sz="2040" i="1" dirty="0">
                <a:solidFill>
                  <a:schemeClr val="bg2">
                    <a:lumMod val="50000"/>
                  </a:schemeClr>
                </a:solidFill>
              </a:rPr>
              <a:t>Redacción y Entrevistas DSMUN</a:t>
            </a:r>
          </a:p>
          <a:p>
            <a:endParaRPr lang="es-CO" sz="2040" i="1" dirty="0">
              <a:solidFill>
                <a:schemeClr val="bg2">
                  <a:lumMod val="50000"/>
                </a:schemeClr>
              </a:solidFill>
            </a:endParaRPr>
          </a:p>
          <a:p>
            <a:r>
              <a:rPr lang="es-CO" sz="2040" dirty="0"/>
              <a:t>Sara García</a:t>
            </a:r>
          </a:p>
          <a:p>
            <a:r>
              <a:rPr lang="es-CO" sz="2040" i="1" dirty="0">
                <a:solidFill>
                  <a:schemeClr val="bg2">
                    <a:lumMod val="50000"/>
                  </a:schemeClr>
                </a:solidFill>
              </a:rPr>
              <a:t>Fotografía</a:t>
            </a:r>
          </a:p>
          <a:p>
            <a:endParaRPr lang="es-CO" sz="2040" i="1" dirty="0">
              <a:solidFill>
                <a:schemeClr val="bg2">
                  <a:lumMod val="50000"/>
                </a:schemeClr>
              </a:solidFill>
            </a:endParaRPr>
          </a:p>
          <a:p>
            <a:r>
              <a:rPr lang="es-CO" sz="2040" dirty="0"/>
              <a:t>Ana María Gómez</a:t>
            </a:r>
          </a:p>
          <a:p>
            <a:r>
              <a:rPr lang="es-CO" sz="2040" i="1" dirty="0">
                <a:solidFill>
                  <a:schemeClr val="bg2">
                    <a:lumMod val="50000"/>
                  </a:schemeClr>
                </a:solidFill>
              </a:rPr>
              <a:t>Fotografía</a:t>
            </a: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dirty="0"/>
          </a:p>
          <a:p>
            <a:endParaRPr lang="es-CO" sz="2040" dirty="0"/>
          </a:p>
        </p:txBody>
      </p:sp>
      <p:pic>
        <p:nvPicPr>
          <p:cNvPr id="2" name="Imagen 1"/>
          <p:cNvPicPr>
            <a:picLocks noChangeAspect="1"/>
          </p:cNvPicPr>
          <p:nvPr/>
        </p:nvPicPr>
        <p:blipFill>
          <a:blip r:embed="rId2"/>
          <a:stretch>
            <a:fillRect/>
          </a:stretch>
        </p:blipFill>
        <p:spPr>
          <a:xfrm>
            <a:off x="2532935" y="-274746"/>
            <a:ext cx="5239464" cy="2165646"/>
          </a:xfrm>
          <a:prstGeom prst="rect">
            <a:avLst/>
          </a:prstGeom>
        </p:spPr>
      </p:pic>
      <p:sp>
        <p:nvSpPr>
          <p:cNvPr id="6" name="CuadroTexto 5"/>
          <p:cNvSpPr txBox="1"/>
          <p:nvPr/>
        </p:nvSpPr>
        <p:spPr>
          <a:xfrm>
            <a:off x="5168314" y="2316057"/>
            <a:ext cx="2298505" cy="8882432"/>
          </a:xfrm>
          <a:prstGeom prst="rect">
            <a:avLst/>
          </a:prstGeom>
          <a:noFill/>
        </p:spPr>
        <p:txBody>
          <a:bodyPr wrap="square" rtlCol="0">
            <a:spAutoFit/>
          </a:bodyPr>
          <a:lstStyle/>
          <a:p>
            <a:r>
              <a:rPr lang="es-CO" sz="2040" dirty="0"/>
              <a:t>Juliana Botero</a:t>
            </a:r>
          </a:p>
          <a:p>
            <a:r>
              <a:rPr lang="es-CO" sz="2040" i="1" dirty="0">
                <a:solidFill>
                  <a:schemeClr val="bg2">
                    <a:lumMod val="50000"/>
                  </a:schemeClr>
                </a:solidFill>
              </a:rPr>
              <a:t>Redacción </a:t>
            </a:r>
          </a:p>
          <a:p>
            <a:endParaRPr lang="es-CO" sz="2040" i="1" dirty="0">
              <a:solidFill>
                <a:schemeClr val="bg2">
                  <a:lumMod val="50000"/>
                </a:schemeClr>
              </a:solidFill>
            </a:endParaRPr>
          </a:p>
          <a:p>
            <a:r>
              <a:rPr lang="es-CO" sz="2040" dirty="0"/>
              <a:t>Daniela Echeverri</a:t>
            </a:r>
          </a:p>
          <a:p>
            <a:r>
              <a:rPr lang="es-CO" sz="2040" i="1" dirty="0">
                <a:solidFill>
                  <a:schemeClr val="bg2">
                    <a:lumMod val="50000"/>
                  </a:schemeClr>
                </a:solidFill>
              </a:rPr>
              <a:t>Redacción</a:t>
            </a:r>
          </a:p>
          <a:p>
            <a:endParaRPr lang="es-CO" sz="2040" i="1" dirty="0">
              <a:solidFill>
                <a:schemeClr val="bg2">
                  <a:lumMod val="50000"/>
                </a:schemeClr>
              </a:solidFill>
            </a:endParaRPr>
          </a:p>
          <a:p>
            <a:r>
              <a:rPr lang="es-CO" sz="2040" dirty="0"/>
              <a:t>Luis Daniel Vargas</a:t>
            </a:r>
          </a:p>
          <a:p>
            <a:r>
              <a:rPr lang="es-CO" sz="2040" i="1" dirty="0">
                <a:solidFill>
                  <a:schemeClr val="bg2">
                    <a:lumMod val="50000"/>
                  </a:schemeClr>
                </a:solidFill>
              </a:rPr>
              <a:t>Fotografía</a:t>
            </a:r>
          </a:p>
          <a:p>
            <a:endParaRPr lang="es-CO" sz="2040" i="1" dirty="0">
              <a:solidFill>
                <a:schemeClr val="bg2">
                  <a:lumMod val="50000"/>
                </a:schemeClr>
              </a:solidFill>
            </a:endParaRPr>
          </a:p>
          <a:p>
            <a:r>
              <a:rPr lang="es-CO" sz="2040" dirty="0"/>
              <a:t>Ana María Gómez</a:t>
            </a:r>
          </a:p>
          <a:p>
            <a:r>
              <a:rPr lang="es-CO" sz="2040" i="1" dirty="0" smtClean="0">
                <a:solidFill>
                  <a:schemeClr val="bg2">
                    <a:lumMod val="50000"/>
                  </a:schemeClr>
                </a:solidFill>
              </a:rPr>
              <a:t>Fotografía</a:t>
            </a: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i="1" dirty="0">
              <a:solidFill>
                <a:schemeClr val="bg2">
                  <a:lumMod val="50000"/>
                </a:schemeClr>
              </a:solidFill>
            </a:endParaRPr>
          </a:p>
          <a:p>
            <a:endParaRPr lang="es-CO" sz="2040" dirty="0"/>
          </a:p>
          <a:p>
            <a:endParaRPr lang="es-CO" sz="2040" dirty="0"/>
          </a:p>
        </p:txBody>
      </p:sp>
    </p:spTree>
    <p:extLst>
      <p:ext uri="{BB962C8B-B14F-4D97-AF65-F5344CB8AC3E}">
        <p14:creationId xmlns:p14="http://schemas.microsoft.com/office/powerpoint/2010/main" val="1657182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duotone>
              <a:prstClr val="black"/>
              <a:schemeClr val="accent3">
                <a:tint val="45000"/>
                <a:satMod val="400000"/>
              </a:schemeClr>
            </a:duotone>
          </a:blip>
          <a:stretch>
            <a:fillRect/>
          </a:stretch>
        </p:blipFill>
        <p:spPr>
          <a:xfrm>
            <a:off x="2799785" y="6065462"/>
            <a:ext cx="2190638" cy="3135133"/>
          </a:xfrm>
          <a:prstGeom prst="rect">
            <a:avLst/>
          </a:prstGeom>
        </p:spPr>
      </p:pic>
      <p:pic>
        <p:nvPicPr>
          <p:cNvPr id="20" name="Imagen 1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28278" t="17580" r="33845" b="1"/>
          <a:stretch/>
        </p:blipFill>
        <p:spPr>
          <a:xfrm>
            <a:off x="2779582" y="3230451"/>
            <a:ext cx="2188413" cy="2678637"/>
          </a:xfrm>
          <a:prstGeom prst="rect">
            <a:avLst/>
          </a:prstGeom>
        </p:spPr>
      </p:pic>
      <p:sp>
        <p:nvSpPr>
          <p:cNvPr id="8" name="Rectángulo 7"/>
          <p:cNvSpPr/>
          <p:nvPr/>
        </p:nvSpPr>
        <p:spPr>
          <a:xfrm>
            <a:off x="0" y="-274743"/>
            <a:ext cx="7772400" cy="1288756"/>
          </a:xfrm>
          <a:prstGeom prst="rect">
            <a:avLst/>
          </a:prstGeom>
          <a:solidFill>
            <a:schemeClr val="bg2">
              <a:lumMod val="50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sz="2040"/>
          </a:p>
        </p:txBody>
      </p:sp>
      <p:sp>
        <p:nvSpPr>
          <p:cNvPr id="2" name="CuadroTexto 1"/>
          <p:cNvSpPr txBox="1"/>
          <p:nvPr/>
        </p:nvSpPr>
        <p:spPr>
          <a:xfrm>
            <a:off x="59786" y="68892"/>
            <a:ext cx="4311359" cy="2246705"/>
          </a:xfrm>
          <a:prstGeom prst="rect">
            <a:avLst/>
          </a:prstGeom>
          <a:solidFill>
            <a:schemeClr val="accent4">
              <a:lumMod val="60000"/>
              <a:lumOff val="40000"/>
            </a:schemeClr>
          </a:solidFill>
        </p:spPr>
        <p:txBody>
          <a:bodyPr wrap="square" rtlCol="0">
            <a:spAutoFit/>
          </a:bodyPr>
          <a:lstStyle/>
          <a:p>
            <a:r>
              <a:rPr lang="es-CO" sz="6800" dirty="0">
                <a:latin typeface="Impact" panose="020B0806030902050204" pitchFamily="34" charset="0"/>
              </a:rPr>
              <a:t>Tabla de Contenido</a:t>
            </a:r>
          </a:p>
        </p:txBody>
      </p:sp>
      <p:pic>
        <p:nvPicPr>
          <p:cNvPr id="6" name="Imagen 5"/>
          <p:cNvPicPr>
            <a:picLocks noChangeAspect="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9593" r="19126"/>
          <a:stretch/>
        </p:blipFill>
        <p:spPr>
          <a:xfrm>
            <a:off x="5087872" y="5622494"/>
            <a:ext cx="2432093" cy="1757053"/>
          </a:xfrm>
          <a:prstGeom prst="rect">
            <a:avLst/>
          </a:prstGeom>
        </p:spPr>
      </p:pic>
      <p:sp>
        <p:nvSpPr>
          <p:cNvPr id="9" name="CuadroTexto 8"/>
          <p:cNvSpPr txBox="1"/>
          <p:nvPr/>
        </p:nvSpPr>
        <p:spPr>
          <a:xfrm>
            <a:off x="71967" y="3864967"/>
            <a:ext cx="2704838" cy="5115246"/>
          </a:xfrm>
          <a:prstGeom prst="rect">
            <a:avLst/>
          </a:prstGeom>
          <a:noFill/>
        </p:spPr>
        <p:txBody>
          <a:bodyPr wrap="square" rtlCol="0">
            <a:spAutoFit/>
          </a:bodyPr>
          <a:lstStyle/>
          <a:p>
            <a:r>
              <a:rPr lang="es-CO" sz="2040" dirty="0"/>
              <a:t>03 </a:t>
            </a:r>
            <a:r>
              <a:rPr lang="es-CO" sz="2040" dirty="0" err="1" smtClean="0"/>
              <a:t>Resumenes</a:t>
            </a:r>
            <a:endParaRPr lang="es-CO" sz="2040" dirty="0"/>
          </a:p>
          <a:p>
            <a:endParaRPr lang="es-CO" sz="2040" dirty="0"/>
          </a:p>
          <a:p>
            <a:r>
              <a:rPr lang="es-CO" sz="2040" dirty="0" smtClean="0"/>
              <a:t>11 Destacados DSMUN</a:t>
            </a:r>
            <a:endParaRPr lang="es-CO" sz="2040" i="1" dirty="0"/>
          </a:p>
          <a:p>
            <a:endParaRPr lang="es-CO" sz="2040" dirty="0"/>
          </a:p>
          <a:p>
            <a:r>
              <a:rPr lang="es-CO" sz="2040" dirty="0" smtClean="0"/>
              <a:t>12 </a:t>
            </a:r>
            <a:r>
              <a:rPr lang="es-CO" sz="2040" dirty="0"/>
              <a:t>Entrevistas</a:t>
            </a:r>
          </a:p>
          <a:p>
            <a:r>
              <a:rPr lang="es-CO" sz="2040" i="1" dirty="0"/>
              <a:t>     </a:t>
            </a:r>
            <a:r>
              <a:rPr lang="es-CO" sz="2040" i="1" dirty="0" smtClean="0"/>
              <a:t>María José Echeverri</a:t>
            </a:r>
            <a:endParaRPr lang="es-CO" sz="2040" i="1" dirty="0"/>
          </a:p>
          <a:p>
            <a:r>
              <a:rPr lang="es-CO" sz="2040" i="1" dirty="0"/>
              <a:t>     </a:t>
            </a:r>
            <a:r>
              <a:rPr lang="es-CO" sz="2040" i="1" dirty="0" smtClean="0"/>
              <a:t>Daniel Mejía</a:t>
            </a:r>
          </a:p>
          <a:p>
            <a:r>
              <a:rPr lang="es-CO" sz="2040" i="1" dirty="0"/>
              <a:t> </a:t>
            </a:r>
            <a:r>
              <a:rPr lang="es-CO" sz="2040" i="1" dirty="0" smtClean="0"/>
              <a:t>    Adelaida Velásquez</a:t>
            </a:r>
          </a:p>
          <a:p>
            <a:endParaRPr lang="es-CO" sz="2040" i="1" dirty="0"/>
          </a:p>
          <a:p>
            <a:r>
              <a:rPr lang="es-CO" sz="2040" dirty="0" smtClean="0"/>
              <a:t>16 Prensa </a:t>
            </a:r>
            <a:r>
              <a:rPr lang="es-CO" sz="2040" dirty="0" err="1" smtClean="0"/>
              <a:t>Highlights</a:t>
            </a:r>
            <a:endParaRPr lang="es-CO" sz="2040" dirty="0"/>
          </a:p>
          <a:p>
            <a:endParaRPr lang="es-CO" sz="2040" i="1" dirty="0"/>
          </a:p>
          <a:p>
            <a:endParaRPr lang="es-CO" sz="2040" dirty="0"/>
          </a:p>
          <a:p>
            <a:endParaRPr lang="es-CO" sz="2040" dirty="0"/>
          </a:p>
          <a:p>
            <a:endParaRPr lang="es-CO" sz="2040" dirty="0"/>
          </a:p>
          <a:p>
            <a:endParaRPr lang="es-CO" sz="2040" dirty="0"/>
          </a:p>
          <a:p>
            <a:endParaRPr lang="es-CO" sz="2040" dirty="0"/>
          </a:p>
        </p:txBody>
      </p:sp>
      <p:sp>
        <p:nvSpPr>
          <p:cNvPr id="10" name="CuadroTexto 9"/>
          <p:cNvSpPr txBox="1"/>
          <p:nvPr/>
        </p:nvSpPr>
        <p:spPr>
          <a:xfrm>
            <a:off x="5087871" y="7047393"/>
            <a:ext cx="518886" cy="417697"/>
          </a:xfrm>
          <a:prstGeom prst="rect">
            <a:avLst/>
          </a:prstGeom>
          <a:noFill/>
        </p:spPr>
        <p:txBody>
          <a:bodyPr wrap="square" rtlCol="0">
            <a:spAutoFit/>
          </a:bodyPr>
          <a:lstStyle/>
          <a:p>
            <a:r>
              <a:rPr lang="es-CO" sz="2040" b="1" dirty="0" smtClean="0">
                <a:solidFill>
                  <a:schemeClr val="bg1"/>
                </a:solidFill>
              </a:rPr>
              <a:t>12</a:t>
            </a:r>
            <a:endParaRPr lang="es-CO" sz="2040" b="1" dirty="0">
              <a:solidFill>
                <a:schemeClr val="bg1"/>
              </a:solidFill>
            </a:endParaRPr>
          </a:p>
        </p:txBody>
      </p:sp>
      <p:sp>
        <p:nvSpPr>
          <p:cNvPr id="12" name="CuadroTexto 11"/>
          <p:cNvSpPr txBox="1"/>
          <p:nvPr/>
        </p:nvSpPr>
        <p:spPr>
          <a:xfrm>
            <a:off x="5103212" y="5133738"/>
            <a:ext cx="503546" cy="417697"/>
          </a:xfrm>
          <a:prstGeom prst="rect">
            <a:avLst/>
          </a:prstGeom>
          <a:noFill/>
        </p:spPr>
        <p:txBody>
          <a:bodyPr wrap="square" rtlCol="0">
            <a:spAutoFit/>
          </a:bodyPr>
          <a:lstStyle/>
          <a:p>
            <a:r>
              <a:rPr lang="es-CO" sz="2040" b="1" dirty="0">
                <a:solidFill>
                  <a:schemeClr val="bg1"/>
                </a:solidFill>
              </a:rPr>
              <a:t>05</a:t>
            </a:r>
          </a:p>
        </p:txBody>
      </p:sp>
      <p:sp>
        <p:nvSpPr>
          <p:cNvPr id="14" name="CuadroTexto 13"/>
          <p:cNvSpPr txBox="1"/>
          <p:nvPr/>
        </p:nvSpPr>
        <p:spPr>
          <a:xfrm>
            <a:off x="2776806" y="8782898"/>
            <a:ext cx="503546" cy="417697"/>
          </a:xfrm>
          <a:prstGeom prst="rect">
            <a:avLst/>
          </a:prstGeom>
          <a:noFill/>
        </p:spPr>
        <p:txBody>
          <a:bodyPr wrap="square" rtlCol="0">
            <a:spAutoFit/>
          </a:bodyPr>
          <a:lstStyle/>
          <a:p>
            <a:r>
              <a:rPr lang="es-CO" sz="2040" b="1" dirty="0" smtClean="0">
                <a:solidFill>
                  <a:schemeClr val="bg1"/>
                </a:solidFill>
              </a:rPr>
              <a:t>03</a:t>
            </a:r>
            <a:endParaRPr lang="es-CO" sz="2040" b="1" dirty="0">
              <a:solidFill>
                <a:schemeClr val="bg1"/>
              </a:solidFill>
            </a:endParaRPr>
          </a:p>
        </p:txBody>
      </p:sp>
      <p:sp>
        <p:nvSpPr>
          <p:cNvPr id="16" name="CuadroTexto 15"/>
          <p:cNvSpPr txBox="1"/>
          <p:nvPr/>
        </p:nvSpPr>
        <p:spPr>
          <a:xfrm>
            <a:off x="2799785" y="5491391"/>
            <a:ext cx="503546" cy="417697"/>
          </a:xfrm>
          <a:prstGeom prst="rect">
            <a:avLst/>
          </a:prstGeom>
          <a:noFill/>
        </p:spPr>
        <p:txBody>
          <a:bodyPr wrap="square" rtlCol="0">
            <a:spAutoFit/>
          </a:bodyPr>
          <a:lstStyle/>
          <a:p>
            <a:r>
              <a:rPr lang="es-CO" sz="2040" b="1" dirty="0" smtClean="0">
                <a:solidFill>
                  <a:schemeClr val="bg1"/>
                </a:solidFill>
              </a:rPr>
              <a:t>16</a:t>
            </a:r>
            <a:endParaRPr lang="es-CO" sz="2040" b="1" dirty="0">
              <a:solidFill>
                <a:schemeClr val="bg1"/>
              </a:solidFill>
            </a:endParaRPr>
          </a:p>
        </p:txBody>
      </p:sp>
      <p:sp>
        <p:nvSpPr>
          <p:cNvPr id="17" name="AutoShape 2" descr="https://outlook.office.com/owa/service.svc/s/GetAttachmentThumbnail?id=AAMkADhlMzZhYjAxLTkxY2YtNGM0ZS05YjgwLWRkYmEzZDg5MGM5NgBGAAAAAABtB4XdV0ilRb9WYQrniWeUBwDbjFT%2F511KRoFSzaSHJttgAAAA%2FTl6AACiTH1IDdiHSppbcP%2FJLWFVAABzWX4tAAABEgAQAEDsuYKffEdFnGsK1vNbXAU%3D&amp;thumbnailType=2&amp;X-OWA-CANARY=SfPKdHXdUEepdUcW2xQ5DGA8rDJ26tQYTVE5MDR7az_n92PJsrJDgxU4DfTjgJKIVxFkrwAswxA."/>
          <p:cNvSpPr>
            <a:spLocks noChangeAspect="1" noChangeArrowheads="1"/>
          </p:cNvSpPr>
          <p:nvPr/>
        </p:nvSpPr>
        <p:spPr bwMode="auto">
          <a:xfrm>
            <a:off x="71966" y="-647030"/>
            <a:ext cx="345440" cy="34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endParaRPr lang="es-CO" sz="2040"/>
          </a:p>
        </p:txBody>
      </p:sp>
      <p:pic>
        <p:nvPicPr>
          <p:cNvPr id="18" name="Imagen 17"/>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5606757" y="7754255"/>
            <a:ext cx="1372137" cy="1916905"/>
          </a:xfrm>
          <a:prstGeom prst="rect">
            <a:avLst/>
          </a:prstGeom>
        </p:spPr>
      </p:pic>
      <p:pic>
        <p:nvPicPr>
          <p:cNvPr id="3" name="Imagen 2"/>
          <p:cNvPicPr>
            <a:picLocks noChangeAspect="1"/>
          </p:cNvPicPr>
          <p:nvPr/>
        </p:nvPicPr>
        <p:blipFill rotWithShape="1">
          <a:blip r:embed="rId7">
            <a:duotone>
              <a:schemeClr val="bg2">
                <a:shade val="45000"/>
                <a:satMod val="135000"/>
              </a:schemeClr>
              <a:prstClr val="white"/>
            </a:duotone>
          </a:blip>
          <a:srcRect r="3374"/>
          <a:stretch/>
        </p:blipFill>
        <p:spPr>
          <a:xfrm>
            <a:off x="5147670" y="2117011"/>
            <a:ext cx="2461505" cy="3320547"/>
          </a:xfrm>
          <a:prstGeom prst="rect">
            <a:avLst/>
          </a:prstGeom>
        </p:spPr>
      </p:pic>
      <p:sp>
        <p:nvSpPr>
          <p:cNvPr id="19" name="CuadroTexto 18"/>
          <p:cNvSpPr txBox="1"/>
          <p:nvPr/>
        </p:nvSpPr>
        <p:spPr>
          <a:xfrm>
            <a:off x="5184771" y="5019861"/>
            <a:ext cx="503546" cy="417697"/>
          </a:xfrm>
          <a:prstGeom prst="rect">
            <a:avLst/>
          </a:prstGeom>
          <a:noFill/>
        </p:spPr>
        <p:txBody>
          <a:bodyPr wrap="square" rtlCol="0">
            <a:spAutoFit/>
          </a:bodyPr>
          <a:lstStyle/>
          <a:p>
            <a:r>
              <a:rPr lang="es-CO" sz="2040" b="1" dirty="0" smtClean="0">
                <a:solidFill>
                  <a:schemeClr val="bg1"/>
                </a:solidFill>
              </a:rPr>
              <a:t>11</a:t>
            </a:r>
            <a:endParaRPr lang="es-CO" sz="2040" b="1" dirty="0">
              <a:solidFill>
                <a:schemeClr val="bg1"/>
              </a:solidFill>
            </a:endParaRPr>
          </a:p>
        </p:txBody>
      </p:sp>
    </p:spTree>
    <p:extLst>
      <p:ext uri="{BB962C8B-B14F-4D97-AF65-F5344CB8AC3E}">
        <p14:creationId xmlns:p14="http://schemas.microsoft.com/office/powerpoint/2010/main" val="2987725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p:cNvSpPr txBox="1">
            <a:spLocks noChangeArrowheads="1"/>
          </p:cNvSpPr>
          <p:nvPr/>
        </p:nvSpPr>
        <p:spPr bwMode="auto">
          <a:xfrm>
            <a:off x="1324363" y="492805"/>
            <a:ext cx="5267597" cy="13923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9066" dirty="0">
                <a:solidFill>
                  <a:srgbClr val="000000"/>
                </a:solidFill>
                <a:latin typeface="Bodoni MT Poster Compressed" panose="02070706080601050204" pitchFamily="18" charset="0"/>
              </a:rPr>
              <a:t>Security Council</a:t>
            </a:r>
            <a:endParaRPr lang="es-CO" altLang="es-CO" sz="1586" dirty="0">
              <a:latin typeface="Arial" panose="020B0604020202020204" pitchFamily="34" charset="0"/>
            </a:endParaRPr>
          </a:p>
        </p:txBody>
      </p:sp>
      <p:sp>
        <p:nvSpPr>
          <p:cNvPr id="11" name="Text Box 13"/>
          <p:cNvSpPr txBox="1">
            <a:spLocks noChangeArrowheads="1"/>
          </p:cNvSpPr>
          <p:nvPr/>
        </p:nvSpPr>
        <p:spPr bwMode="auto">
          <a:xfrm>
            <a:off x="2510731" y="165356"/>
            <a:ext cx="2894858" cy="6548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2400" dirty="0">
                <a:solidFill>
                  <a:srgbClr val="C00000"/>
                </a:solidFill>
                <a:latin typeface="Arial Narrow" panose="020B0606020202030204" pitchFamily="34" charset="0"/>
              </a:rPr>
              <a:t>Primer Día</a:t>
            </a:r>
            <a:endParaRPr lang="es-CO" altLang="es-CO" sz="1800" dirty="0">
              <a:latin typeface="Arial" panose="020B0604020202020204" pitchFamily="34" charset="0"/>
            </a:endParaRPr>
          </a:p>
        </p:txBody>
      </p:sp>
      <p:cxnSp>
        <p:nvCxnSpPr>
          <p:cNvPr id="3086" name="AutoShape 14"/>
          <p:cNvCxnSpPr>
            <a:cxnSpLocks noChangeShapeType="1"/>
          </p:cNvCxnSpPr>
          <p:nvPr/>
        </p:nvCxnSpPr>
        <p:spPr bwMode="auto">
          <a:xfrm>
            <a:off x="2854966" y="601969"/>
            <a:ext cx="2206387" cy="197"/>
          </a:xfrm>
          <a:prstGeom prst="straightConnector1">
            <a:avLst/>
          </a:prstGeom>
          <a:noFill/>
          <a:ln w="254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2" name="Text Box 15"/>
          <p:cNvSpPr txBox="1">
            <a:spLocks noChangeArrowheads="1"/>
          </p:cNvSpPr>
          <p:nvPr/>
        </p:nvSpPr>
        <p:spPr bwMode="auto">
          <a:xfrm>
            <a:off x="352832" y="1826326"/>
            <a:ext cx="7210661" cy="57931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eaLnBrk="0" fontAlgn="base" hangingPunct="0">
              <a:spcBef>
                <a:spcPct val="0"/>
              </a:spcBef>
              <a:spcAft>
                <a:spcPct val="0"/>
              </a:spcAft>
            </a:pPr>
            <a:r>
              <a:rPr lang="en-US" altLang="es-CO" sz="2040" u="sng" dirty="0">
                <a:solidFill>
                  <a:schemeClr val="bg1">
                    <a:lumMod val="50000"/>
                  </a:schemeClr>
                </a:solidFill>
                <a:latin typeface="Calibri" panose="020F0502020204030204" pitchFamily="34" charset="0"/>
              </a:rPr>
              <a:t>How should the conflict in the northern triangle be addressed? </a:t>
            </a:r>
          </a:p>
          <a:p>
            <a:pPr algn="just" eaLnBrk="0" fontAlgn="base" hangingPunct="0">
              <a:spcBef>
                <a:spcPct val="0"/>
              </a:spcBef>
              <a:spcAft>
                <a:spcPct val="0"/>
              </a:spcAft>
            </a:pPr>
            <a:r>
              <a:rPr lang="en-US" altLang="es-CO" sz="2040" dirty="0">
                <a:solidFill>
                  <a:srgbClr val="000000"/>
                </a:solidFill>
                <a:latin typeface="Calibri" panose="020F0502020204030204" pitchFamily="34" charset="0"/>
              </a:rPr>
              <a:t> </a:t>
            </a:r>
          </a:p>
          <a:p>
            <a:pPr algn="just" eaLnBrk="0" fontAlgn="base" hangingPunct="0">
              <a:spcBef>
                <a:spcPct val="0"/>
              </a:spcBef>
              <a:spcAft>
                <a:spcPct val="0"/>
              </a:spcAft>
            </a:pPr>
            <a:r>
              <a:rPr lang="en-US" altLang="es-CO" sz="1600" dirty="0">
                <a:solidFill>
                  <a:srgbClr val="000000"/>
                </a:solidFill>
                <a:latin typeface="Calibri" panose="020F0502020204030204" pitchFamily="34" charset="0"/>
              </a:rPr>
              <a:t>Today in the Security Council the topic about the situation in the northern triangle. The committee opened by reading opening speeches where all of the delegations expressed their positions to get the debate going, during these the delegation of Colombia stated that wars will not end by fighting fire with fire, and believes that the only effective way to end all of the currently existing conflicts is by discussing and writing peace treaties; the delegation talked about this position during the debate delegations such as Syria and Russia agreed with such statements made by the delegation of Colombia. The delegation of Honduras added that delegations such as Syria and Russia were being incoherent due to the fact that there are internal conflicts in each country and the governments of said countries do in fact fight fire with more fire especially when fighting back the rebels or gangs.  </a:t>
            </a:r>
          </a:p>
          <a:p>
            <a:pPr algn="just" eaLnBrk="0" fontAlgn="base" hangingPunct="0">
              <a:spcBef>
                <a:spcPct val="0"/>
              </a:spcBef>
              <a:spcAft>
                <a:spcPct val="0"/>
              </a:spcAft>
            </a:pPr>
            <a:r>
              <a:rPr lang="en-US" altLang="es-CO" sz="1600" dirty="0">
                <a:solidFill>
                  <a:srgbClr val="000000"/>
                </a:solidFill>
                <a:latin typeface="Calibri" panose="020F0502020204030204" pitchFamily="34" charset="0"/>
              </a:rPr>
              <a:t> </a:t>
            </a:r>
          </a:p>
          <a:p>
            <a:pPr algn="just" eaLnBrk="0" fontAlgn="base" hangingPunct="0">
              <a:spcBef>
                <a:spcPct val="0"/>
              </a:spcBef>
              <a:spcAft>
                <a:spcPct val="0"/>
              </a:spcAft>
            </a:pPr>
            <a:r>
              <a:rPr lang="en-US" altLang="es-CO" sz="1600" dirty="0">
                <a:solidFill>
                  <a:srgbClr val="000000"/>
                </a:solidFill>
                <a:latin typeface="Calibri" panose="020F0502020204030204" pitchFamily="34" charset="0"/>
              </a:rPr>
              <a:t>Regarding other points of the problem like the source of it, the delegation of the United Kingdom believes that the main reason for the violence in these countries are mainly corruption from each state, because each country needs a strong, corruption free government in order to help end these conflicts. The delegation of Colombia adds that the all the gangs and groups going against the government aren’t creating all of this chaos because they want but rather because maybe the government doesn’t listen to what </a:t>
            </a:r>
            <a:r>
              <a:rPr lang="en-US" altLang="es-CO" sz="1600" dirty="0" smtClean="0">
                <a:solidFill>
                  <a:srgbClr val="000000"/>
                </a:solidFill>
                <a:latin typeface="Calibri" panose="020F0502020204030204" pitchFamily="34" charset="0"/>
              </a:rPr>
              <a:t>these </a:t>
            </a:r>
            <a:r>
              <a:rPr lang="en-US" altLang="es-CO" sz="1600" dirty="0">
                <a:latin typeface="Arial" panose="020B0604020202020204" pitchFamily="34" charset="0"/>
              </a:rPr>
              <a:t> people want to say pacifically which makes them turn to violent ways.  </a:t>
            </a:r>
          </a:p>
          <a:p>
            <a:pPr algn="just" eaLnBrk="0" fontAlgn="base" hangingPunct="0">
              <a:spcBef>
                <a:spcPct val="0"/>
              </a:spcBef>
              <a:spcAft>
                <a:spcPct val="0"/>
              </a:spcAft>
            </a:pPr>
            <a:r>
              <a:rPr lang="en-US" altLang="es-CO" sz="1600" dirty="0">
                <a:latin typeface="Arial" panose="020B0604020202020204" pitchFamily="34" charset="0"/>
              </a:rPr>
              <a:t> </a:t>
            </a:r>
          </a:p>
          <a:p>
            <a:pPr algn="just" eaLnBrk="0" fontAlgn="base" hangingPunct="0">
              <a:spcBef>
                <a:spcPct val="0"/>
              </a:spcBef>
              <a:spcAft>
                <a:spcPct val="0"/>
              </a:spcAft>
            </a:pPr>
            <a:r>
              <a:rPr lang="en-US" altLang="es-CO" sz="1600" dirty="0">
                <a:latin typeface="Arial" panose="020B0604020202020204" pitchFamily="34" charset="0"/>
              </a:rPr>
              <a:t>Concluding, various delegations agreed on judging the gang members in order to assure justice. Some delegations like Honduras proposed that countries like the USA should judge these people since their jurisdictional system is one of the best in the international community, though Nicaragua believes that an international court should judge these people.  </a:t>
            </a:r>
          </a:p>
          <a:p>
            <a:pPr algn="just" eaLnBrk="0" fontAlgn="base" hangingPunct="0">
              <a:spcBef>
                <a:spcPct val="0"/>
              </a:spcBef>
              <a:spcAft>
                <a:spcPct val="0"/>
              </a:spcAft>
            </a:pPr>
            <a:r>
              <a:rPr lang="en-US" altLang="es-CO" sz="1600" dirty="0">
                <a:latin typeface="Arial" panose="020B0604020202020204" pitchFamily="34" charset="0"/>
              </a:rPr>
              <a:t> </a:t>
            </a:r>
          </a:p>
          <a:p>
            <a:pPr algn="just" eaLnBrk="0" fontAlgn="base" hangingPunct="0">
              <a:spcBef>
                <a:spcPct val="0"/>
              </a:spcBef>
              <a:spcAft>
                <a:spcPct val="0"/>
              </a:spcAft>
            </a:pPr>
            <a:r>
              <a:rPr lang="en-US" altLang="es-CO" sz="1600" dirty="0">
                <a:latin typeface="Arial" panose="020B0604020202020204" pitchFamily="34" charset="0"/>
              </a:rPr>
              <a:t>By: Juliana Botero </a:t>
            </a:r>
            <a:endParaRPr lang="es-CO" altLang="es-CO" sz="1600" dirty="0">
              <a:latin typeface="Arial" panose="020B0604020202020204" pitchFamily="34" charset="0"/>
            </a:endParaRPr>
          </a:p>
          <a:p>
            <a:pPr algn="just" eaLnBrk="0" fontAlgn="base" hangingPunct="0">
              <a:spcBef>
                <a:spcPct val="0"/>
              </a:spcBef>
              <a:spcAft>
                <a:spcPct val="0"/>
              </a:spcAft>
            </a:pPr>
            <a:endParaRPr lang="es-CO" altLang="es-CO" sz="1800" dirty="0">
              <a:latin typeface="Arial" panose="020B0604020202020204" pitchFamily="34" charset="0"/>
            </a:endParaRPr>
          </a:p>
        </p:txBody>
      </p:sp>
      <p:pic>
        <p:nvPicPr>
          <p:cNvPr id="24" name="Imagen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1395" y="214294"/>
            <a:ext cx="867501" cy="1211918"/>
          </a:xfrm>
          <a:prstGeom prst="rect">
            <a:avLst/>
          </a:prstGeom>
        </p:spPr>
      </p:pic>
    </p:spTree>
    <p:extLst>
      <p:ext uri="{BB962C8B-B14F-4D97-AF65-F5344CB8AC3E}">
        <p14:creationId xmlns:p14="http://schemas.microsoft.com/office/powerpoint/2010/main" val="1406052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p:cNvSpPr txBox="1">
            <a:spLocks noChangeArrowheads="1"/>
          </p:cNvSpPr>
          <p:nvPr/>
        </p:nvSpPr>
        <p:spPr bwMode="auto">
          <a:xfrm>
            <a:off x="1324363" y="492805"/>
            <a:ext cx="5267597" cy="13923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9066" dirty="0" smtClean="0">
                <a:solidFill>
                  <a:srgbClr val="000000"/>
                </a:solidFill>
                <a:latin typeface="Bodoni MT Poster Compressed" panose="02070706080601050204" pitchFamily="18" charset="0"/>
              </a:rPr>
              <a:t>CECJSM</a:t>
            </a:r>
            <a:endParaRPr lang="es-CO" altLang="es-CO" sz="1586" dirty="0">
              <a:latin typeface="Arial" panose="020B0604020202020204" pitchFamily="34" charset="0"/>
            </a:endParaRPr>
          </a:p>
        </p:txBody>
      </p:sp>
      <p:sp>
        <p:nvSpPr>
          <p:cNvPr id="11" name="Text Box 13"/>
          <p:cNvSpPr txBox="1">
            <a:spLocks noChangeArrowheads="1"/>
          </p:cNvSpPr>
          <p:nvPr/>
        </p:nvSpPr>
        <p:spPr bwMode="auto">
          <a:xfrm>
            <a:off x="2510731" y="165356"/>
            <a:ext cx="2894858" cy="6548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2400" dirty="0">
                <a:solidFill>
                  <a:srgbClr val="C00000"/>
                </a:solidFill>
                <a:latin typeface="Arial Narrow" panose="020B0606020202030204" pitchFamily="34" charset="0"/>
              </a:rPr>
              <a:t>Primer Día</a:t>
            </a:r>
            <a:endParaRPr lang="es-CO" altLang="es-CO" sz="1800" dirty="0">
              <a:latin typeface="Arial" panose="020B0604020202020204" pitchFamily="34" charset="0"/>
            </a:endParaRPr>
          </a:p>
        </p:txBody>
      </p:sp>
      <p:cxnSp>
        <p:nvCxnSpPr>
          <p:cNvPr id="3086" name="AutoShape 14"/>
          <p:cNvCxnSpPr>
            <a:cxnSpLocks noChangeShapeType="1"/>
          </p:cNvCxnSpPr>
          <p:nvPr/>
        </p:nvCxnSpPr>
        <p:spPr bwMode="auto">
          <a:xfrm>
            <a:off x="2854966" y="601969"/>
            <a:ext cx="2206387" cy="197"/>
          </a:xfrm>
          <a:prstGeom prst="straightConnector1">
            <a:avLst/>
          </a:prstGeom>
          <a:noFill/>
          <a:ln w="254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2" name="Text Box 15"/>
          <p:cNvSpPr txBox="1">
            <a:spLocks noChangeArrowheads="1"/>
          </p:cNvSpPr>
          <p:nvPr/>
        </p:nvSpPr>
        <p:spPr bwMode="auto">
          <a:xfrm>
            <a:off x="352832" y="1826326"/>
            <a:ext cx="7210661" cy="57931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just"/>
            <a:r>
              <a:rPr lang="es-CO" sz="2040" u="sng" dirty="0">
                <a:solidFill>
                  <a:schemeClr val="bg1">
                    <a:lumMod val="50000"/>
                  </a:schemeClr>
                </a:solidFill>
                <a:latin typeface="Calibri" panose="020F0502020204030204" pitchFamily="34" charset="0"/>
              </a:rPr>
              <a:t>La mujer en tiempos de guerra</a:t>
            </a:r>
          </a:p>
          <a:p>
            <a:pPr algn="just"/>
            <a:endParaRPr lang="es-CO" sz="2040" dirty="0"/>
          </a:p>
          <a:p>
            <a:pPr algn="just"/>
            <a:r>
              <a:rPr lang="es-CO" sz="1600" dirty="0"/>
              <a:t>Hoy en el comité para la Evaluación de la Condición Jurídica y Social de la Mujer se estuvo debatiendo y reiterando repetidas veces la importancia de que tanto las mujeres como los hombres merecen ser tratados por igual. Delegaciones tales como Alemania y el Reino Unido defendieron rotundamente este pensamiento, animando a las mujeres a que se expresen, decidan y hagan que la gente se de cuenta de que no quieren que sus derechos sean vulnerados, creando así conciencia en los demás. Por otro lado delegaciones tales como Siria afirman que las violaciones a las mujeres durante los tiempos de guerra son positivas y necesarias ya que los militares necesitan satisfacer sus necesidades y hacen un mejor trabajo a causa de esto. </a:t>
            </a:r>
          </a:p>
          <a:p>
            <a:pPr algn="just"/>
            <a:endParaRPr lang="es-CO" sz="1600" dirty="0"/>
          </a:p>
          <a:p>
            <a:pPr algn="just"/>
            <a:r>
              <a:rPr lang="es-CO" sz="1600" dirty="0"/>
              <a:t>Delegaciones tales como Yemen y Sudán critican a delegaciones tales como China porque esta es una de las naciones con más violaciones y con más machismo en el mundo pero no se promulgan ante el comité.</a:t>
            </a:r>
            <a:br>
              <a:rPr lang="es-CO" sz="1600" dirty="0"/>
            </a:br>
            <a:endParaRPr lang="es-CO" sz="1600" dirty="0"/>
          </a:p>
          <a:p>
            <a:pPr algn="just"/>
            <a:r>
              <a:rPr lang="es-CO" sz="1600" dirty="0"/>
              <a:t>Arabia Saudita propone crear un tratado, para países que están a su favor y sean de religión musulmana, ya que consideran que la mayor parte de la carta de las naciones unidas es más favorecida por el cristianismo y otras religiones no están muy tomadas en cuenta dentro de esta. La delegación de Yemen se pronuncia en contra de esta propuesta ya que opina que en la carta de naciones unidas, se incluye a todos los seres humanos y que no se rige por ninguna religión, ya que en esta se aclara que toda persona tiene derecho a practicar la religión de su gusto.</a:t>
            </a:r>
          </a:p>
          <a:p>
            <a:pPr algn="just"/>
            <a:r>
              <a:rPr lang="es-CO" sz="1600" dirty="0"/>
              <a:t>Debido a esto Egipto y Arabia Saudita piensan que factores como el uso de la Burka, o el requisito de que las mujeres tengan que salir a la calle acompañadas, también son violaciones a los derechos de la mujer, así estos sean mandatos de la misma religión.</a:t>
            </a:r>
          </a:p>
          <a:p>
            <a:pPr algn="just"/>
            <a:r>
              <a:rPr lang="es-CO" sz="1600" dirty="0"/>
              <a:t>Yemen por su parte defiende los comportamientos machistas, justificando que estos la mayoría son para seguir lo establecido en su religión, y esto no es algo malo.</a:t>
            </a:r>
          </a:p>
          <a:p>
            <a:pPr algn="just"/>
            <a:endParaRPr lang="es-CO" sz="1600" dirty="0"/>
          </a:p>
          <a:p>
            <a:pPr algn="just"/>
            <a:r>
              <a:rPr lang="es-CO" sz="1600" dirty="0"/>
              <a:t>Por, Sara Restrepo y Daniela Echeverri.</a:t>
            </a:r>
          </a:p>
          <a:p>
            <a:pPr algn="just"/>
            <a:endParaRPr lang="es-CO" sz="1600" dirty="0"/>
          </a:p>
          <a:p>
            <a:pPr algn="just" eaLnBrk="0" fontAlgn="base" hangingPunct="0">
              <a:spcBef>
                <a:spcPct val="0"/>
              </a:spcBef>
              <a:spcAft>
                <a:spcPct val="0"/>
              </a:spcAft>
            </a:pPr>
            <a:endParaRPr lang="es-CO" altLang="es-CO" sz="1800" dirty="0">
              <a:latin typeface="Arial" panose="020B0604020202020204" pitchFamily="34" charset="0"/>
            </a:endParaRPr>
          </a:p>
        </p:txBody>
      </p:sp>
      <p:pic>
        <p:nvPicPr>
          <p:cNvPr id="24" name="Imagen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1395" y="214294"/>
            <a:ext cx="867501" cy="1211918"/>
          </a:xfrm>
          <a:prstGeom prst="rect">
            <a:avLst/>
          </a:prstGeom>
        </p:spPr>
      </p:pic>
    </p:spTree>
    <p:extLst>
      <p:ext uri="{BB962C8B-B14F-4D97-AF65-F5344CB8AC3E}">
        <p14:creationId xmlns:p14="http://schemas.microsoft.com/office/powerpoint/2010/main" val="1675576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p:cNvSpPr txBox="1">
            <a:spLocks noChangeArrowheads="1"/>
          </p:cNvSpPr>
          <p:nvPr/>
        </p:nvSpPr>
        <p:spPr bwMode="auto">
          <a:xfrm>
            <a:off x="1324359" y="572328"/>
            <a:ext cx="5267597" cy="13923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9066" smtClean="0">
                <a:solidFill>
                  <a:srgbClr val="000000"/>
                </a:solidFill>
                <a:latin typeface="Bodoni MT Poster Compressed" panose="02070706080601050204" pitchFamily="18" charset="0"/>
              </a:rPr>
              <a:t>Bundestag</a:t>
            </a:r>
            <a:endParaRPr lang="es-CO" altLang="es-CO" sz="1586" dirty="0">
              <a:latin typeface="Arial" panose="020B0604020202020204" pitchFamily="34" charset="0"/>
            </a:endParaRPr>
          </a:p>
        </p:txBody>
      </p:sp>
      <p:sp>
        <p:nvSpPr>
          <p:cNvPr id="11" name="Text Box 13"/>
          <p:cNvSpPr txBox="1">
            <a:spLocks noChangeArrowheads="1"/>
          </p:cNvSpPr>
          <p:nvPr/>
        </p:nvSpPr>
        <p:spPr bwMode="auto">
          <a:xfrm>
            <a:off x="2510731" y="165356"/>
            <a:ext cx="2894858" cy="6548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2400" dirty="0">
                <a:solidFill>
                  <a:srgbClr val="C00000"/>
                </a:solidFill>
                <a:latin typeface="Arial Narrow" panose="020B0606020202030204" pitchFamily="34" charset="0"/>
              </a:rPr>
              <a:t>Primer Día</a:t>
            </a:r>
            <a:endParaRPr lang="es-CO" altLang="es-CO" sz="1800" dirty="0">
              <a:latin typeface="Arial" panose="020B0604020202020204" pitchFamily="34" charset="0"/>
            </a:endParaRPr>
          </a:p>
        </p:txBody>
      </p:sp>
      <p:cxnSp>
        <p:nvCxnSpPr>
          <p:cNvPr id="3086" name="AutoShape 14"/>
          <p:cNvCxnSpPr>
            <a:cxnSpLocks noChangeShapeType="1"/>
          </p:cNvCxnSpPr>
          <p:nvPr/>
        </p:nvCxnSpPr>
        <p:spPr bwMode="auto">
          <a:xfrm>
            <a:off x="2854966" y="601969"/>
            <a:ext cx="2206387" cy="197"/>
          </a:xfrm>
          <a:prstGeom prst="straightConnector1">
            <a:avLst/>
          </a:prstGeom>
          <a:noFill/>
          <a:ln w="254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2" name="Text Box 15"/>
          <p:cNvSpPr txBox="1">
            <a:spLocks noChangeArrowheads="1"/>
          </p:cNvSpPr>
          <p:nvPr/>
        </p:nvSpPr>
        <p:spPr bwMode="auto">
          <a:xfrm>
            <a:off x="352828" y="1821198"/>
            <a:ext cx="7210661" cy="57931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eaLnBrk="0" fontAlgn="base" hangingPunct="0">
              <a:spcBef>
                <a:spcPct val="0"/>
              </a:spcBef>
              <a:spcAft>
                <a:spcPct val="0"/>
              </a:spcAft>
            </a:pPr>
            <a:r>
              <a:rPr lang="en-US" altLang="es-CO" sz="2040" u="sng" dirty="0" err="1" smtClean="0">
                <a:solidFill>
                  <a:schemeClr val="bg1">
                    <a:lumMod val="50000"/>
                  </a:schemeClr>
                </a:solidFill>
                <a:latin typeface="Calibri" panose="020F0502020204030204" pitchFamily="34" charset="0"/>
              </a:rPr>
              <a:t>Piraterie</a:t>
            </a:r>
            <a:endParaRPr lang="en-US" altLang="es-CO" sz="2040" u="sng" dirty="0">
              <a:solidFill>
                <a:schemeClr val="bg1">
                  <a:lumMod val="50000"/>
                </a:schemeClr>
              </a:solidFill>
              <a:latin typeface="Calibri" panose="020F0502020204030204" pitchFamily="34" charset="0"/>
            </a:endParaRPr>
          </a:p>
          <a:p>
            <a:pPr algn="just" eaLnBrk="0" fontAlgn="base" hangingPunct="0">
              <a:spcBef>
                <a:spcPct val="0"/>
              </a:spcBef>
              <a:spcAft>
                <a:spcPct val="0"/>
              </a:spcAft>
            </a:pPr>
            <a:r>
              <a:rPr lang="en-US" altLang="es-CO" sz="2040" dirty="0">
                <a:solidFill>
                  <a:srgbClr val="000000"/>
                </a:solidFill>
                <a:latin typeface="Calibri" panose="020F0502020204030204" pitchFamily="34" charset="0"/>
              </a:rPr>
              <a:t> </a:t>
            </a:r>
          </a:p>
          <a:p>
            <a:pPr algn="just"/>
            <a:r>
              <a:rPr lang="de-DE" sz="1600" dirty="0"/>
              <a:t>Das Thema Piraterie ist sehr aktuell und beeinflusst stark die Meere zwischen Afrika und Europa.  Es handelt sich um Personen die andere entführen um sie zu bestechen und Lösegeld zu fordern. Dasselbe gilt auch für wahren wie Öl.</a:t>
            </a:r>
            <a:br>
              <a:rPr lang="de-DE" sz="1600" dirty="0"/>
            </a:br>
            <a:r>
              <a:rPr lang="de-DE" sz="1600" dirty="0"/>
              <a:t>Heute in den Bundestag war die Debatte über das obenerwähnte Thema. Es ist angefangen als die 6 Delegierten von den drei verschiedenen Parteien ihre Standpunkte äußerten. Es gab verschiedene Meinungen am Anfang der Debatte, einige waren, dass man mit den Somaliern nicht einen Abkommen erreichen kann, da es nicht möglich ist mit ihnen zu reden, eine der Argumente dafür ist, dass die Piraten nur Geld wollen, dann könnte man nicht zu einer friedlichen Lösung kommen, trotzdem glaubten andere Delegierte das Gegenteil. Außerdem, sagten alle Delegierten, dass sie eine Lösung zum Problem finden wollten, was später weiter debattiert wurde.</a:t>
            </a:r>
            <a:br>
              <a:rPr lang="de-DE" sz="1600" dirty="0"/>
            </a:br>
            <a:r>
              <a:rPr lang="de-DE" sz="1600" dirty="0"/>
              <a:t>Nachdem den Delegierten viel über dem Thema debattierten, kam es zu einen Vertrag, welchen die Folgende Problematik erklärte:</a:t>
            </a:r>
            <a:br>
              <a:rPr lang="de-DE" sz="1600" dirty="0"/>
            </a:br>
            <a:r>
              <a:rPr lang="de-DE" sz="1600" dirty="0"/>
              <a:t>„Seit lange her, erlebt das Somalisches Volk eine Großes Hunger-, Sicherheit und </a:t>
            </a:r>
            <a:r>
              <a:rPr lang="de-DE" sz="1600" dirty="0" err="1"/>
              <a:t>Wirtschaflticheskrise</a:t>
            </a:r>
            <a:r>
              <a:rPr lang="de-DE" sz="1600" dirty="0"/>
              <a:t>. Alle diesem Problem sind, seit der Anfang des Jahrtausende, zu eine allgemein Krise für dem Internationale Gesellschaft gekommen ist. Die Piraterie in die Küsten von Somaliern haben vielen Nachteile hinter sich mitgebracht und, obwohl viele Ländern etwas dafür getan haben, sind die Piraten immer noch da. Deutschland hat schon seit 2008 in zusammenhing mit andere </a:t>
            </a:r>
            <a:r>
              <a:rPr lang="de-DE" sz="1600" dirty="0" err="1"/>
              <a:t>eurpäische</a:t>
            </a:r>
            <a:r>
              <a:rPr lang="de-DE" sz="1600" dirty="0"/>
              <a:t> Ländern versucht diesem Problem zu löschen, aber nach 25 Operationen, hat nichts funktioniert. In dem Bundestag versuchen die Parlamentär eine Möglichkeit um zu das Konflikt zu beenden.“</a:t>
            </a:r>
            <a:br>
              <a:rPr lang="de-DE" sz="1600" dirty="0"/>
            </a:br>
            <a:r>
              <a:rPr lang="de-DE" sz="1600" dirty="0"/>
              <a:t>Jeder Partei erklärte ihr eigene Lösung für die formulierte Problematik.</a:t>
            </a:r>
            <a:br>
              <a:rPr lang="de-DE" sz="1600" dirty="0"/>
            </a:br>
            <a:r>
              <a:rPr lang="de-DE" sz="1600" dirty="0"/>
              <a:t>Das CDU will die letzte 25 Operationen analysieren, sodass es festgestellt werden kann, warum die Ziele von diese nicht erreicht wurden. Das SPD glaubt, dass es die beste Lösung wäre, mehr Truppen nach Somalia zu schicken, sodass diese den Piraten kämpfen würden und deswegen die Menschen in Somalia schützen, dies würde durchgeführt werden, da es schon versucht wurde mit den Piraten zu reden, </a:t>
            </a:r>
            <a:r>
              <a:rPr lang="de-DE" sz="1600" dirty="0" smtClean="0"/>
              <a:t>trotzdem</a:t>
            </a:r>
            <a:endParaRPr lang="de-DE" sz="1600" dirty="0"/>
          </a:p>
        </p:txBody>
      </p:sp>
      <p:pic>
        <p:nvPicPr>
          <p:cNvPr id="24" name="Imagen 2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6751395" y="214294"/>
            <a:ext cx="867501" cy="1211918"/>
          </a:xfrm>
          <a:prstGeom prst="rect">
            <a:avLst/>
          </a:prstGeom>
        </p:spPr>
      </p:pic>
    </p:spTree>
    <p:extLst>
      <p:ext uri="{BB962C8B-B14F-4D97-AF65-F5344CB8AC3E}">
        <p14:creationId xmlns:p14="http://schemas.microsoft.com/office/powerpoint/2010/main" val="3832065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p:cNvSpPr txBox="1">
            <a:spLocks noChangeArrowheads="1"/>
          </p:cNvSpPr>
          <p:nvPr/>
        </p:nvSpPr>
        <p:spPr bwMode="auto">
          <a:xfrm>
            <a:off x="2510731" y="165356"/>
            <a:ext cx="2894858" cy="6548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2400" dirty="0">
                <a:solidFill>
                  <a:srgbClr val="C00000"/>
                </a:solidFill>
                <a:latin typeface="Arial Narrow" panose="020B0606020202030204" pitchFamily="34" charset="0"/>
              </a:rPr>
              <a:t>Primer Día</a:t>
            </a:r>
            <a:endParaRPr lang="es-CO" altLang="es-CO" sz="1800" dirty="0">
              <a:latin typeface="Arial" panose="020B0604020202020204" pitchFamily="34" charset="0"/>
            </a:endParaRPr>
          </a:p>
        </p:txBody>
      </p:sp>
      <p:cxnSp>
        <p:nvCxnSpPr>
          <p:cNvPr id="3086" name="AutoShape 14"/>
          <p:cNvCxnSpPr>
            <a:cxnSpLocks noChangeShapeType="1"/>
          </p:cNvCxnSpPr>
          <p:nvPr/>
        </p:nvCxnSpPr>
        <p:spPr bwMode="auto">
          <a:xfrm>
            <a:off x="2854966" y="601969"/>
            <a:ext cx="2206387" cy="197"/>
          </a:xfrm>
          <a:prstGeom prst="straightConnector1">
            <a:avLst/>
          </a:prstGeom>
          <a:noFill/>
          <a:ln w="254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4" name="Imagen 2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6751395" y="214294"/>
            <a:ext cx="867501" cy="1211918"/>
          </a:xfrm>
          <a:prstGeom prst="rect">
            <a:avLst/>
          </a:prstGeom>
        </p:spPr>
      </p:pic>
      <p:sp>
        <p:nvSpPr>
          <p:cNvPr id="3" name="Rectángulo 2"/>
          <p:cNvSpPr/>
          <p:nvPr/>
        </p:nvSpPr>
        <p:spPr>
          <a:xfrm>
            <a:off x="225077" y="3523786"/>
            <a:ext cx="7369704" cy="6001643"/>
          </a:xfrm>
          <a:prstGeom prst="rect">
            <a:avLst/>
          </a:prstGeom>
        </p:spPr>
        <p:txBody>
          <a:bodyPr wrap="square">
            <a:spAutoFit/>
          </a:bodyPr>
          <a:lstStyle/>
          <a:p>
            <a:pPr algn="just"/>
            <a:r>
              <a:rPr lang="es-CO" sz="1600" dirty="0"/>
              <a:t>La piratería es un tema actual e influencia fuertemente a los mates entre África y Europa. Se trata de gente que secuestra personas y luego exigen plata para para devolverlas y en ocasiones también piden petróleo.</a:t>
            </a:r>
            <a:br>
              <a:rPr lang="es-CO" sz="1600" dirty="0"/>
            </a:br>
            <a:r>
              <a:rPr lang="es-CO" sz="1600" dirty="0"/>
              <a:t>Hoy en el </a:t>
            </a:r>
            <a:r>
              <a:rPr lang="es-CO" sz="1600" dirty="0" err="1"/>
              <a:t>Bundestag</a:t>
            </a:r>
            <a:r>
              <a:rPr lang="es-CO" sz="1600" dirty="0"/>
              <a:t> se habló sobre este tema. Empezó con los delegados de los diferentes partidos dando sus puntos de vista. Al principio del debate hubo diferentes opiniones, una fue que no se puede hacer un convenio con Somalia, ya que no es posible hablar con ellos, los piratas sólo quieren dinero y por esto no es posible encontrar una solución, </a:t>
            </a:r>
            <a:r>
              <a:rPr lang="es-CO" sz="1600" dirty="0" err="1"/>
              <a:t>apezar</a:t>
            </a:r>
            <a:r>
              <a:rPr lang="es-CO" sz="1600" dirty="0"/>
              <a:t> de esto otros delegados piensan lo contrario.</a:t>
            </a:r>
            <a:br>
              <a:rPr lang="es-CO" sz="1600" dirty="0"/>
            </a:br>
            <a:r>
              <a:rPr lang="es-CO" sz="1600" dirty="0"/>
              <a:t>Pero a pesar a estos todos los delegados están dispuestos a encontrar una solución.</a:t>
            </a:r>
            <a:br>
              <a:rPr lang="es-CO" sz="1600" dirty="0"/>
            </a:br>
            <a:r>
              <a:rPr lang="es-CO" sz="1600" dirty="0"/>
              <a:t>Después que los delegados debatieron sobre el tema, vino un contrato donde se aclara las siguientes problemáticas:</a:t>
            </a:r>
            <a:br>
              <a:rPr lang="es-CO" sz="1600" dirty="0"/>
            </a:br>
            <a:r>
              <a:rPr lang="es-CO" sz="1600" dirty="0"/>
              <a:t>"Desde hace mucho tiempo el pueblo somalí está viviendo una gran crisis de hambruna y seguridad.</a:t>
            </a:r>
            <a:br>
              <a:rPr lang="es-CO" sz="1600" dirty="0"/>
            </a:br>
            <a:r>
              <a:rPr lang="es-CO" sz="1600" dirty="0"/>
              <a:t>Todos estos problemas son desde principios de los siglos, y esto ha venido como una crisis general a la comunidad internacional.  La piratería en las costas de Somalia trae muchas desventajas y a pesar de que muchos </a:t>
            </a:r>
            <a:r>
              <a:rPr lang="es-CO" sz="1600" dirty="0" err="1"/>
              <a:t>paises</a:t>
            </a:r>
            <a:r>
              <a:rPr lang="es-CO" sz="1600" dirty="0"/>
              <a:t> hay hecho algo para contrarrestarla, los piratas siguen ahí. Alemania ha buscado desde 2008 junto con otros </a:t>
            </a:r>
            <a:r>
              <a:rPr lang="es-CO" sz="1600" dirty="0" err="1"/>
              <a:t>paises</a:t>
            </a:r>
            <a:r>
              <a:rPr lang="es-CO" sz="1600" dirty="0"/>
              <a:t> una solución al problema, pero </a:t>
            </a:r>
            <a:r>
              <a:rPr lang="es-CO" sz="1600" dirty="0" err="1"/>
              <a:t>despues</a:t>
            </a:r>
            <a:r>
              <a:rPr lang="es-CO" sz="1600" dirty="0"/>
              <a:t> de 25 operaciones, nada a ha solucionado. En el Parlamento buscan los delegados una solución que finalice el conflicto.:</a:t>
            </a:r>
            <a:br>
              <a:rPr lang="es-CO" sz="1600" dirty="0"/>
            </a:br>
            <a:r>
              <a:rPr lang="es-CO" sz="1600" dirty="0"/>
              <a:t>Cada partido propuso una solución para el problema.</a:t>
            </a:r>
            <a:br>
              <a:rPr lang="es-CO" sz="1600" dirty="0"/>
            </a:br>
            <a:r>
              <a:rPr lang="es-CO" sz="1600" dirty="0"/>
              <a:t>La CSU quiere analizar las últimas 25 operaciones y así darse cuenta porque las metas de estas no se lograron. </a:t>
            </a:r>
            <a:br>
              <a:rPr lang="es-CO" sz="1600" dirty="0"/>
            </a:br>
            <a:r>
              <a:rPr lang="es-CO" sz="1600" dirty="0"/>
              <a:t>La SPD  cree que la mejor solución sería enviar más tropas a Somalia y así </a:t>
            </a:r>
            <a:r>
              <a:rPr lang="es-CO" sz="1600" dirty="0" smtClean="0"/>
              <a:t>estas</a:t>
            </a:r>
            <a:endParaRPr lang="de-DE" sz="1600" dirty="0"/>
          </a:p>
        </p:txBody>
      </p:sp>
      <p:sp>
        <p:nvSpPr>
          <p:cNvPr id="8" name="Text Box 12"/>
          <p:cNvSpPr txBox="1">
            <a:spLocks noChangeArrowheads="1"/>
          </p:cNvSpPr>
          <p:nvPr/>
        </p:nvSpPr>
        <p:spPr bwMode="auto">
          <a:xfrm>
            <a:off x="225077" y="2506290"/>
            <a:ext cx="6342765" cy="10174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defTabSz="1036266" eaLnBrk="0" fontAlgn="base" hangingPunct="0">
              <a:spcBef>
                <a:spcPct val="0"/>
              </a:spcBef>
              <a:spcAft>
                <a:spcPct val="0"/>
              </a:spcAft>
            </a:pPr>
            <a:r>
              <a:rPr lang="es-CO" altLang="es-CO" sz="6600" dirty="0" smtClean="0">
                <a:solidFill>
                  <a:schemeClr val="bg2">
                    <a:lumMod val="75000"/>
                  </a:schemeClr>
                </a:solidFill>
                <a:latin typeface="Bodoni MT Poster Compressed" panose="02070706080601050204" pitchFamily="18" charset="0"/>
              </a:rPr>
              <a:t>Traducción </a:t>
            </a:r>
            <a:r>
              <a:rPr lang="es-CO" altLang="es-CO" sz="6600" dirty="0" err="1" smtClean="0">
                <a:solidFill>
                  <a:schemeClr val="bg2">
                    <a:lumMod val="75000"/>
                  </a:schemeClr>
                </a:solidFill>
                <a:latin typeface="Bodoni MT Poster Compressed" panose="02070706080601050204" pitchFamily="18" charset="0"/>
              </a:rPr>
              <a:t>Bundestag</a:t>
            </a:r>
            <a:endParaRPr lang="es-CO" altLang="es-CO" sz="1050" dirty="0">
              <a:solidFill>
                <a:schemeClr val="bg2">
                  <a:lumMod val="75000"/>
                </a:schemeClr>
              </a:solidFill>
              <a:latin typeface="Arial" panose="020B0604020202020204" pitchFamily="34" charset="0"/>
            </a:endParaRPr>
          </a:p>
        </p:txBody>
      </p:sp>
      <p:sp>
        <p:nvSpPr>
          <p:cNvPr id="9" name="Rectángulo 8"/>
          <p:cNvSpPr/>
          <p:nvPr/>
        </p:nvSpPr>
        <p:spPr>
          <a:xfrm>
            <a:off x="249192" y="936630"/>
            <a:ext cx="7369704" cy="1569660"/>
          </a:xfrm>
          <a:prstGeom prst="rect">
            <a:avLst/>
          </a:prstGeom>
        </p:spPr>
        <p:txBody>
          <a:bodyPr wrap="square">
            <a:spAutoFit/>
          </a:bodyPr>
          <a:lstStyle/>
          <a:p>
            <a:pPr algn="just"/>
            <a:r>
              <a:rPr lang="de-DE" sz="1600" dirty="0"/>
              <a:t>hat das gar nichts geklärt. Und letztendlich erklärten Die Linken wie es keine gute Idee wäre den Gewalt als Lösung zu haben, da die Menschenrechte für ihnen vorkommen, deswegen wollen sie den Problem mit Frieden lösen und mit den Piraten reden, um einen Abkommen zu erreichen</a:t>
            </a:r>
            <a:r>
              <a:rPr lang="de-DE" sz="1600" dirty="0" smtClean="0"/>
              <a:t>.</a:t>
            </a:r>
          </a:p>
          <a:p>
            <a:pPr algn="just"/>
            <a:endParaRPr lang="de-DE" sz="1600" dirty="0"/>
          </a:p>
          <a:p>
            <a:pPr algn="just"/>
            <a:r>
              <a:rPr lang="de-DE" sz="1600" dirty="0" smtClean="0"/>
              <a:t>Maria Clara Valencia</a:t>
            </a:r>
            <a:endParaRPr lang="de-DE" sz="1600" dirty="0"/>
          </a:p>
        </p:txBody>
      </p:sp>
    </p:spTree>
    <p:extLst>
      <p:ext uri="{BB962C8B-B14F-4D97-AF65-F5344CB8AC3E}">
        <p14:creationId xmlns:p14="http://schemas.microsoft.com/office/powerpoint/2010/main" val="616314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p:cNvSpPr txBox="1">
            <a:spLocks noChangeArrowheads="1"/>
          </p:cNvSpPr>
          <p:nvPr/>
        </p:nvSpPr>
        <p:spPr bwMode="auto">
          <a:xfrm>
            <a:off x="2510731" y="165356"/>
            <a:ext cx="2894858" cy="6548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2400" dirty="0">
                <a:solidFill>
                  <a:srgbClr val="C00000"/>
                </a:solidFill>
                <a:latin typeface="Arial Narrow" panose="020B0606020202030204" pitchFamily="34" charset="0"/>
              </a:rPr>
              <a:t>Primer Día</a:t>
            </a:r>
            <a:endParaRPr lang="es-CO" altLang="es-CO" sz="1800" dirty="0">
              <a:latin typeface="Arial" panose="020B0604020202020204" pitchFamily="34" charset="0"/>
            </a:endParaRPr>
          </a:p>
        </p:txBody>
      </p:sp>
      <p:cxnSp>
        <p:nvCxnSpPr>
          <p:cNvPr id="3086" name="AutoShape 14"/>
          <p:cNvCxnSpPr>
            <a:cxnSpLocks noChangeShapeType="1"/>
          </p:cNvCxnSpPr>
          <p:nvPr/>
        </p:nvCxnSpPr>
        <p:spPr bwMode="auto">
          <a:xfrm>
            <a:off x="2854966" y="601969"/>
            <a:ext cx="2206387" cy="197"/>
          </a:xfrm>
          <a:prstGeom prst="straightConnector1">
            <a:avLst/>
          </a:prstGeom>
          <a:noFill/>
          <a:ln w="254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4" name="Imagen 2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6751395" y="214294"/>
            <a:ext cx="867501" cy="1211918"/>
          </a:xfrm>
          <a:prstGeom prst="rect">
            <a:avLst/>
          </a:prstGeom>
        </p:spPr>
      </p:pic>
      <p:sp>
        <p:nvSpPr>
          <p:cNvPr id="9" name="Rectángulo 8"/>
          <p:cNvSpPr/>
          <p:nvPr/>
        </p:nvSpPr>
        <p:spPr>
          <a:xfrm>
            <a:off x="273307" y="1215411"/>
            <a:ext cx="7369704" cy="1815882"/>
          </a:xfrm>
          <a:prstGeom prst="rect">
            <a:avLst/>
          </a:prstGeom>
        </p:spPr>
        <p:txBody>
          <a:bodyPr wrap="square">
            <a:spAutoFit/>
          </a:bodyPr>
          <a:lstStyle/>
          <a:p>
            <a:pPr algn="just"/>
            <a:r>
              <a:rPr lang="es-CO" sz="1600" dirty="0" err="1"/>
              <a:t>peliarian</a:t>
            </a:r>
            <a:r>
              <a:rPr lang="es-CO" sz="1600" dirty="0"/>
              <a:t> con los piratas y la gente en </a:t>
            </a:r>
            <a:r>
              <a:rPr lang="es-CO" sz="1600" dirty="0" err="1"/>
              <a:t>somaliabestaria</a:t>
            </a:r>
            <a:r>
              <a:rPr lang="es-CO" sz="1600" dirty="0"/>
              <a:t> segura , esto se dijo debido a que ya se ha intentado hablar con los piratas pero no ha funcionado. Y por último die </a:t>
            </a:r>
            <a:r>
              <a:rPr lang="es-CO" sz="1600" dirty="0" err="1"/>
              <a:t>Linke</a:t>
            </a:r>
            <a:r>
              <a:rPr lang="es-CO" sz="1600" dirty="0"/>
              <a:t> dijo que como su partido no </a:t>
            </a:r>
            <a:r>
              <a:rPr lang="es-CO" sz="1600" dirty="0" err="1"/>
              <a:t>apolla</a:t>
            </a:r>
            <a:r>
              <a:rPr lang="es-CO" sz="1600" dirty="0"/>
              <a:t> actos violentos ha que para ellos son más importantes los derechos humanos, ellos quieren buscar una solución pacífica para el problema</a:t>
            </a:r>
            <a:r>
              <a:rPr lang="es-CO" sz="1600" dirty="0" smtClean="0"/>
              <a:t>.</a:t>
            </a:r>
          </a:p>
          <a:p>
            <a:pPr algn="just"/>
            <a:endParaRPr lang="es-CO" sz="1600" dirty="0"/>
          </a:p>
          <a:p>
            <a:pPr algn="just"/>
            <a:r>
              <a:rPr lang="es-CO" sz="1600" dirty="0" smtClean="0"/>
              <a:t>Traducción por </a:t>
            </a:r>
            <a:r>
              <a:rPr lang="es-CO" sz="1600" dirty="0" err="1" smtClean="0"/>
              <a:t>Isabella</a:t>
            </a:r>
            <a:r>
              <a:rPr lang="es-CO" sz="1600" dirty="0" smtClean="0"/>
              <a:t> Marín</a:t>
            </a:r>
            <a:endParaRPr lang="de-DE" sz="1600" dirty="0"/>
          </a:p>
        </p:txBody>
      </p:sp>
      <p:sp>
        <p:nvSpPr>
          <p:cNvPr id="13" name="Text Box 12"/>
          <p:cNvSpPr txBox="1">
            <a:spLocks noChangeArrowheads="1"/>
          </p:cNvSpPr>
          <p:nvPr/>
        </p:nvSpPr>
        <p:spPr bwMode="auto">
          <a:xfrm>
            <a:off x="0" y="2914085"/>
            <a:ext cx="7772400" cy="13923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8800" dirty="0" smtClean="0">
                <a:solidFill>
                  <a:srgbClr val="000000"/>
                </a:solidFill>
                <a:latin typeface="Bodoni MT Poster Compressed" panose="02070706080601050204" pitchFamily="18" charset="0"/>
              </a:rPr>
              <a:t>FNG</a:t>
            </a:r>
            <a:endParaRPr lang="es-CO" altLang="es-CO" sz="1400" dirty="0">
              <a:latin typeface="Arial" panose="020B0604020202020204" pitchFamily="34" charset="0"/>
            </a:endParaRPr>
          </a:p>
        </p:txBody>
      </p:sp>
      <p:sp>
        <p:nvSpPr>
          <p:cNvPr id="14" name="Rectángulo 13"/>
          <p:cNvSpPr/>
          <p:nvPr/>
        </p:nvSpPr>
        <p:spPr>
          <a:xfrm>
            <a:off x="249192" y="4189258"/>
            <a:ext cx="7369704" cy="5509200"/>
          </a:xfrm>
          <a:prstGeom prst="rect">
            <a:avLst/>
          </a:prstGeom>
        </p:spPr>
        <p:txBody>
          <a:bodyPr wrap="square">
            <a:spAutoFit/>
          </a:bodyPr>
          <a:lstStyle/>
          <a:p>
            <a:pPr algn="just"/>
            <a:r>
              <a:rPr lang="es-CO" sz="1600" dirty="0"/>
              <a:t>La primera sesión del Foro Nacional de Gobernadores dio inicio con la </a:t>
            </a:r>
            <a:r>
              <a:rPr lang="es-CO" sz="1600" dirty="0" smtClean="0"/>
              <a:t>confirmación </a:t>
            </a:r>
            <a:r>
              <a:rPr lang="es-CO" sz="1600" dirty="0"/>
              <a:t>de la asistencia de todos los delegados, seguida de la exposición de </a:t>
            </a:r>
            <a:r>
              <a:rPr lang="es-CO" sz="1600" dirty="0" smtClean="0"/>
              <a:t>los </a:t>
            </a:r>
            <a:r>
              <a:rPr lang="es-CO" sz="1600" dirty="0"/>
              <a:t>problemas de cada departamento, y de los temas que se deberían tratar en las </a:t>
            </a:r>
            <a:r>
              <a:rPr lang="es-CO" sz="1600" dirty="0" smtClean="0"/>
              <a:t>sesiones</a:t>
            </a:r>
            <a:r>
              <a:rPr lang="es-CO" sz="1600" dirty="0"/>
              <a:t>, tanto políticos, sociales y económicos, con el propósito de mejorar las </a:t>
            </a:r>
            <a:r>
              <a:rPr lang="es-CO" sz="1600" dirty="0" smtClean="0"/>
              <a:t>problemáticas </a:t>
            </a:r>
            <a:r>
              <a:rPr lang="es-CO" sz="1600" dirty="0"/>
              <a:t>presentes en cada región del país. </a:t>
            </a:r>
            <a:endParaRPr lang="es-CO" sz="1600" dirty="0" smtClean="0"/>
          </a:p>
          <a:p>
            <a:pPr algn="just"/>
            <a:endParaRPr lang="es-CO" sz="1600" dirty="0"/>
          </a:p>
          <a:p>
            <a:pPr algn="just"/>
            <a:r>
              <a:rPr lang="es-CO" sz="1600" dirty="0"/>
              <a:t>Finalizada esta presentación, inició el debate, en el que varios gobiernos </a:t>
            </a:r>
            <a:r>
              <a:rPr lang="es-CO" sz="1600" dirty="0" smtClean="0"/>
              <a:t>proyectaron </a:t>
            </a:r>
            <a:r>
              <a:rPr lang="es-CO" sz="1600" dirty="0"/>
              <a:t>la temática a los problemas económicos, relacionados con las </a:t>
            </a:r>
            <a:r>
              <a:rPr lang="es-CO" sz="1600" dirty="0" smtClean="0"/>
              <a:t>pequeñas </a:t>
            </a:r>
            <a:r>
              <a:rPr lang="es-CO" sz="1600" dirty="0"/>
              <a:t>empresas, que se encuentran en decadencia debido a la mala economía </a:t>
            </a:r>
            <a:r>
              <a:rPr lang="es-CO" sz="1600" dirty="0" smtClean="0"/>
              <a:t>y </a:t>
            </a:r>
            <a:r>
              <a:rPr lang="es-CO" sz="1600" dirty="0"/>
              <a:t>administración. Para solucionar esto, la delegada de Bolívar y Atlántico propuso </a:t>
            </a:r>
            <a:r>
              <a:rPr lang="es-CO" sz="1600" dirty="0" smtClean="0"/>
              <a:t>una </a:t>
            </a:r>
            <a:r>
              <a:rPr lang="es-CO" sz="1600" dirty="0"/>
              <a:t>renovación de la ley 1116 de 2006, que habla sobre la liquidación ordenada de </a:t>
            </a:r>
            <a:r>
              <a:rPr lang="es-CO" sz="1600" dirty="0" smtClean="0"/>
              <a:t>las </a:t>
            </a:r>
            <a:r>
              <a:rPr lang="es-CO" sz="1600" dirty="0"/>
              <a:t>empresas, y  su protección, recuperación y conservación, para generar mejores </a:t>
            </a:r>
            <a:r>
              <a:rPr lang="es-CO" sz="1600" dirty="0" smtClean="0"/>
              <a:t>administraciones </a:t>
            </a:r>
            <a:r>
              <a:rPr lang="es-CO" sz="1600" dirty="0"/>
              <a:t>en las empresas principalmente pequeñas, y así evitar su quiebra. </a:t>
            </a:r>
            <a:endParaRPr lang="es-CO" sz="1600" dirty="0" smtClean="0"/>
          </a:p>
          <a:p>
            <a:pPr algn="just"/>
            <a:endParaRPr lang="es-CO" sz="1600" dirty="0"/>
          </a:p>
          <a:p>
            <a:pPr algn="just"/>
            <a:r>
              <a:rPr lang="es-CO" sz="1600" dirty="0"/>
              <a:t>Para lograr esto, el gobernador de Huila y Tolima propuso una </a:t>
            </a:r>
            <a:r>
              <a:rPr lang="es-CO" sz="1600" dirty="0" smtClean="0"/>
              <a:t>intervención</a:t>
            </a:r>
            <a:r>
              <a:rPr lang="es-CO" sz="1600" dirty="0"/>
              <a:t> </a:t>
            </a:r>
            <a:r>
              <a:rPr lang="es-CO" sz="1600" dirty="0" smtClean="0"/>
              <a:t>del </a:t>
            </a:r>
            <a:r>
              <a:rPr lang="es-CO" sz="1600" dirty="0"/>
              <a:t>Ministerio de Economía en estas empresas, sin embargo su opinión fue </a:t>
            </a:r>
            <a:r>
              <a:rPr lang="es-CO" sz="1600" dirty="0" smtClean="0"/>
              <a:t>cuestionada </a:t>
            </a:r>
            <a:r>
              <a:rPr lang="es-CO" sz="1600" dirty="0"/>
              <a:t>por otras gobernaciones, ya que no se puede intervenir completamente </a:t>
            </a:r>
            <a:r>
              <a:rPr lang="es-CO" sz="1600" dirty="0" smtClean="0"/>
              <a:t>en </a:t>
            </a:r>
            <a:r>
              <a:rPr lang="es-CO" sz="1600" dirty="0"/>
              <a:t>empresas externas al gobierno, y en varias ocasiones (según el alcalde de </a:t>
            </a:r>
            <a:r>
              <a:rPr lang="es-CO" sz="1600" dirty="0" smtClean="0"/>
              <a:t>Bogotá</a:t>
            </a:r>
            <a:r>
              <a:rPr lang="es-CO" sz="1600" dirty="0"/>
              <a:t>) estas intervenciones han causado consecuencias negativas. A su vez opinó </a:t>
            </a:r>
            <a:r>
              <a:rPr lang="es-CO" sz="1600" dirty="0" smtClean="0"/>
              <a:t>que </a:t>
            </a:r>
            <a:r>
              <a:rPr lang="es-CO" sz="1600" dirty="0"/>
              <a:t>el gobierno debe ayudar a la población en vez de exigir tantos intereses a estas </a:t>
            </a:r>
            <a:r>
              <a:rPr lang="es-CO" sz="1600" dirty="0" smtClean="0"/>
              <a:t>pequeñas </a:t>
            </a:r>
            <a:r>
              <a:rPr lang="es-CO" sz="1600" dirty="0"/>
              <a:t>empresas, aunque esto cueste un presupuesto para el gobierno. </a:t>
            </a:r>
            <a:endParaRPr lang="es-CO" sz="1600" dirty="0" smtClean="0"/>
          </a:p>
          <a:p>
            <a:pPr algn="just"/>
            <a:endParaRPr lang="es-CO" sz="1600" dirty="0"/>
          </a:p>
        </p:txBody>
      </p:sp>
    </p:spTree>
    <p:extLst>
      <p:ext uri="{BB962C8B-B14F-4D97-AF65-F5344CB8AC3E}">
        <p14:creationId xmlns:p14="http://schemas.microsoft.com/office/powerpoint/2010/main" val="3969707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p:cNvSpPr txBox="1">
            <a:spLocks noChangeArrowheads="1"/>
          </p:cNvSpPr>
          <p:nvPr/>
        </p:nvSpPr>
        <p:spPr bwMode="auto">
          <a:xfrm>
            <a:off x="2510731" y="165356"/>
            <a:ext cx="2894858" cy="6548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2400" dirty="0">
                <a:solidFill>
                  <a:srgbClr val="C00000"/>
                </a:solidFill>
                <a:latin typeface="Arial Narrow" panose="020B0606020202030204" pitchFamily="34" charset="0"/>
              </a:rPr>
              <a:t>Primer Día</a:t>
            </a:r>
            <a:endParaRPr lang="es-CO" altLang="es-CO" sz="1800" dirty="0">
              <a:latin typeface="Arial" panose="020B0604020202020204" pitchFamily="34" charset="0"/>
            </a:endParaRPr>
          </a:p>
        </p:txBody>
      </p:sp>
      <p:cxnSp>
        <p:nvCxnSpPr>
          <p:cNvPr id="3086" name="AutoShape 14"/>
          <p:cNvCxnSpPr>
            <a:cxnSpLocks noChangeShapeType="1"/>
          </p:cNvCxnSpPr>
          <p:nvPr/>
        </p:nvCxnSpPr>
        <p:spPr bwMode="auto">
          <a:xfrm>
            <a:off x="2854966" y="601969"/>
            <a:ext cx="2206387" cy="197"/>
          </a:xfrm>
          <a:prstGeom prst="straightConnector1">
            <a:avLst/>
          </a:prstGeom>
          <a:noFill/>
          <a:ln w="254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4" name="Imagen 2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6751395" y="214294"/>
            <a:ext cx="867501" cy="1211918"/>
          </a:xfrm>
          <a:prstGeom prst="rect">
            <a:avLst/>
          </a:prstGeom>
        </p:spPr>
      </p:pic>
      <p:sp>
        <p:nvSpPr>
          <p:cNvPr id="9" name="Rectángulo 8"/>
          <p:cNvSpPr/>
          <p:nvPr/>
        </p:nvSpPr>
        <p:spPr>
          <a:xfrm>
            <a:off x="249192" y="895090"/>
            <a:ext cx="7369704" cy="5262979"/>
          </a:xfrm>
          <a:prstGeom prst="rect">
            <a:avLst/>
          </a:prstGeom>
        </p:spPr>
        <p:txBody>
          <a:bodyPr wrap="square">
            <a:spAutoFit/>
          </a:bodyPr>
          <a:lstStyle/>
          <a:p>
            <a:pPr algn="just"/>
            <a:r>
              <a:rPr lang="es-CO" sz="1600" dirty="0"/>
              <a:t>El gobernador de Amazonas expuso la opción de hacer esto con cada </a:t>
            </a:r>
            <a:r>
              <a:rPr lang="es-CO" sz="1600" dirty="0" smtClean="0"/>
              <a:t> departamento </a:t>
            </a:r>
            <a:r>
              <a:rPr lang="es-CO" sz="1600" dirty="0"/>
              <a:t>trabajando por separado, para lograr así una mejoría más rápida, </a:t>
            </a:r>
            <a:r>
              <a:rPr lang="es-CO" sz="1600" dirty="0" smtClean="0"/>
              <a:t>pero </a:t>
            </a:r>
            <a:r>
              <a:rPr lang="es-CO" sz="1600" dirty="0"/>
              <a:t>según otras gobernaciones el presupuesto de algunos departamentos no era </a:t>
            </a:r>
            <a:r>
              <a:rPr lang="es-CO" sz="1600" dirty="0" smtClean="0"/>
              <a:t>suficiente </a:t>
            </a:r>
            <a:r>
              <a:rPr lang="es-CO" sz="1600" dirty="0"/>
              <a:t>para lograr esto, por lo que la alcaldía de Bogotá propuso una orden </a:t>
            </a:r>
            <a:r>
              <a:rPr lang="es-CO" sz="1600" dirty="0" smtClean="0"/>
              <a:t>nueva</a:t>
            </a:r>
            <a:r>
              <a:rPr lang="es-CO" sz="1600" dirty="0"/>
              <a:t>. Esta consistía en reducir en un 25% los intereses en los impuestos de las </a:t>
            </a:r>
            <a:r>
              <a:rPr lang="es-CO" sz="1600" dirty="0" smtClean="0"/>
              <a:t>empresas</a:t>
            </a:r>
            <a:r>
              <a:rPr lang="es-CO" sz="1600" dirty="0"/>
              <a:t>, para ayudar a su economía, y la orden fue bastante apoyada por varios </a:t>
            </a:r>
            <a:r>
              <a:rPr lang="es-CO" sz="1600" dirty="0" smtClean="0"/>
              <a:t>departamentos</a:t>
            </a:r>
            <a:r>
              <a:rPr lang="es-CO" sz="1600" dirty="0"/>
              <a:t>. Además, el alcalde criticó fuertemente la propuesta del gobernador </a:t>
            </a:r>
            <a:r>
              <a:rPr lang="es-CO" sz="1600" dirty="0" smtClean="0"/>
              <a:t>de </a:t>
            </a:r>
            <a:r>
              <a:rPr lang="es-CO" sz="1600" dirty="0"/>
              <a:t>Amazonas, quien había pensado en rebajar los impuestos de sólo las empresas </a:t>
            </a:r>
            <a:r>
              <a:rPr lang="es-CO" sz="1600" dirty="0" smtClean="0"/>
              <a:t>pequeñas </a:t>
            </a:r>
            <a:r>
              <a:rPr lang="es-CO" sz="1600" dirty="0"/>
              <a:t>y medianas, algo ilegal y que podría dañar la economía del departamento. </a:t>
            </a:r>
            <a:endParaRPr lang="es-CO" sz="1600" dirty="0" smtClean="0"/>
          </a:p>
          <a:p>
            <a:pPr algn="just"/>
            <a:endParaRPr lang="es-CO" sz="1600" dirty="0"/>
          </a:p>
          <a:p>
            <a:pPr algn="just"/>
            <a:r>
              <a:rPr lang="es-CO" sz="1600" dirty="0"/>
              <a:t>Sin embargo, la propuesta más apoyada en el debate fue la del gobernador </a:t>
            </a:r>
            <a:r>
              <a:rPr lang="es-CO" sz="1600" dirty="0" smtClean="0"/>
              <a:t>de </a:t>
            </a:r>
            <a:r>
              <a:rPr lang="es-CO" sz="1600" dirty="0"/>
              <a:t>Huila y Tolima, que propuso una garantía con un fondo económico para las </a:t>
            </a:r>
            <a:r>
              <a:rPr lang="es-CO" sz="1600" dirty="0" smtClean="0"/>
              <a:t>empresas </a:t>
            </a:r>
            <a:r>
              <a:rPr lang="es-CO" sz="1600" dirty="0"/>
              <a:t>que podrían llegar a una insolvencia, y opinó que los problemas políticos </a:t>
            </a:r>
            <a:r>
              <a:rPr lang="es-CO" sz="1600" dirty="0" smtClean="0"/>
              <a:t>relacionados </a:t>
            </a:r>
            <a:r>
              <a:rPr lang="es-CO" sz="1600" dirty="0"/>
              <a:t>a la ley 1116 deben solucionarse después. </a:t>
            </a:r>
            <a:endParaRPr lang="es-CO" sz="1600" dirty="0" smtClean="0"/>
          </a:p>
          <a:p>
            <a:pPr algn="just"/>
            <a:endParaRPr lang="es-CO" sz="1600" dirty="0"/>
          </a:p>
          <a:p>
            <a:pPr algn="just"/>
            <a:r>
              <a:rPr lang="es-CO" sz="1600" dirty="0"/>
              <a:t>También se propuso no darles una liquidación completa a los trabajadores </a:t>
            </a:r>
            <a:r>
              <a:rPr lang="es-CO" sz="1600" dirty="0" smtClean="0"/>
              <a:t>de </a:t>
            </a:r>
            <a:r>
              <a:rPr lang="es-CO" sz="1600" dirty="0"/>
              <a:t>empresas en insolvencia, sino darles sólo cierta parte, y pagarle el resto a la </a:t>
            </a:r>
            <a:r>
              <a:rPr lang="es-CO" sz="1600" dirty="0" smtClean="0"/>
              <a:t>empresa</a:t>
            </a:r>
            <a:r>
              <a:rPr lang="es-CO" sz="1600" dirty="0"/>
              <a:t>, aunque esta opción fue rechazada ya que el dinero pertenece </a:t>
            </a:r>
            <a:r>
              <a:rPr lang="es-CO" sz="1600" dirty="0" smtClean="0"/>
              <a:t>legítimamente </a:t>
            </a:r>
            <a:r>
              <a:rPr lang="es-CO" sz="1600" dirty="0"/>
              <a:t>a los trabajadores y no a las empresas. </a:t>
            </a:r>
            <a:endParaRPr lang="es-CO" sz="1600" dirty="0" smtClean="0"/>
          </a:p>
          <a:p>
            <a:pPr algn="just"/>
            <a:endParaRPr lang="es-CO" sz="1600" dirty="0"/>
          </a:p>
          <a:p>
            <a:pPr algn="just"/>
            <a:r>
              <a:rPr lang="es-CO" sz="1600" dirty="0"/>
              <a:t>Susana Colorado y Catalina Montoya </a:t>
            </a:r>
            <a:endParaRPr lang="de-DE" sz="1600" dirty="0"/>
          </a:p>
        </p:txBody>
      </p:sp>
      <p:sp>
        <p:nvSpPr>
          <p:cNvPr id="6" name="Text Box 12"/>
          <p:cNvSpPr txBox="1">
            <a:spLocks noChangeArrowheads="1"/>
          </p:cNvSpPr>
          <p:nvPr/>
        </p:nvSpPr>
        <p:spPr bwMode="auto">
          <a:xfrm>
            <a:off x="71959" y="5902612"/>
            <a:ext cx="7772400" cy="13923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8800" dirty="0" smtClean="0">
                <a:solidFill>
                  <a:srgbClr val="000000"/>
                </a:solidFill>
                <a:latin typeface="Bodoni MT Poster Compressed" panose="02070706080601050204" pitchFamily="18" charset="0"/>
              </a:rPr>
              <a:t>HSC</a:t>
            </a:r>
            <a:endParaRPr lang="es-CO" altLang="es-CO" sz="1400" dirty="0">
              <a:latin typeface="Arial" panose="020B0604020202020204" pitchFamily="34" charset="0"/>
            </a:endParaRPr>
          </a:p>
        </p:txBody>
      </p:sp>
      <p:sp>
        <p:nvSpPr>
          <p:cNvPr id="7" name="Rectángulo 6"/>
          <p:cNvSpPr/>
          <p:nvPr/>
        </p:nvSpPr>
        <p:spPr>
          <a:xfrm>
            <a:off x="227143" y="7294993"/>
            <a:ext cx="7369704" cy="2376035"/>
          </a:xfrm>
          <a:prstGeom prst="rect">
            <a:avLst/>
          </a:prstGeom>
        </p:spPr>
        <p:txBody>
          <a:bodyPr wrap="square">
            <a:spAutoFit/>
          </a:bodyPr>
          <a:lstStyle/>
          <a:p>
            <a:pPr algn="just"/>
            <a:r>
              <a:rPr lang="en-US" sz="2040" u="sng" dirty="0" err="1">
                <a:solidFill>
                  <a:schemeClr val="bg1">
                    <a:lumMod val="50000"/>
                  </a:schemeClr>
                </a:solidFill>
                <a:latin typeface="Calibri" panose="020F0502020204030204" pitchFamily="34" charset="0"/>
              </a:rPr>
              <a:t>Carlisist</a:t>
            </a:r>
            <a:r>
              <a:rPr lang="en-US" sz="2040" u="sng" dirty="0">
                <a:solidFill>
                  <a:schemeClr val="bg1">
                    <a:lumMod val="50000"/>
                  </a:schemeClr>
                </a:solidFill>
                <a:latin typeface="Calibri" panose="020F0502020204030204" pitchFamily="34" charset="0"/>
              </a:rPr>
              <a:t> vs </a:t>
            </a:r>
            <a:r>
              <a:rPr lang="en-US" sz="2040" u="sng" dirty="0" err="1">
                <a:solidFill>
                  <a:schemeClr val="bg1">
                    <a:lumMod val="50000"/>
                  </a:schemeClr>
                </a:solidFill>
                <a:latin typeface="Calibri" panose="020F0502020204030204" pitchFamily="34" charset="0"/>
              </a:rPr>
              <a:t>Philipists</a:t>
            </a:r>
            <a:r>
              <a:rPr lang="en-US" sz="2040" u="sng" dirty="0">
                <a:solidFill>
                  <a:schemeClr val="bg1">
                    <a:lumMod val="50000"/>
                  </a:schemeClr>
                </a:solidFill>
                <a:latin typeface="Calibri" panose="020F0502020204030204" pitchFamily="34" charset="0"/>
              </a:rPr>
              <a:t>, the war of the Spanish succession. </a:t>
            </a:r>
          </a:p>
          <a:p>
            <a:pPr algn="just"/>
            <a:r>
              <a:rPr lang="en-US" sz="1600" dirty="0"/>
              <a:t> </a:t>
            </a:r>
          </a:p>
          <a:p>
            <a:pPr algn="just"/>
            <a:r>
              <a:rPr lang="en-US" sz="1600" dirty="0"/>
              <a:t>Today in the historical Security Council committee The War of the Spanish Succession took place. The committee was split up into to different bands, which were the </a:t>
            </a:r>
            <a:r>
              <a:rPr lang="en-US" sz="1600" dirty="0" err="1"/>
              <a:t>Carlisist</a:t>
            </a:r>
            <a:r>
              <a:rPr lang="en-US" sz="1600" dirty="0"/>
              <a:t> and the </a:t>
            </a:r>
            <a:r>
              <a:rPr lang="en-US" sz="1600" dirty="0" err="1"/>
              <a:t>Philipists</a:t>
            </a:r>
            <a:r>
              <a:rPr lang="en-US" sz="1600" dirty="0"/>
              <a:t>. The </a:t>
            </a:r>
            <a:r>
              <a:rPr lang="en-US" sz="1600" dirty="0" err="1"/>
              <a:t>Philipists</a:t>
            </a:r>
            <a:r>
              <a:rPr lang="en-US" sz="1600" dirty="0"/>
              <a:t> side was presided by Philippe de Bourbon and the </a:t>
            </a:r>
            <a:r>
              <a:rPr lang="en-US" sz="1600" dirty="0" err="1"/>
              <a:t>Carlists</a:t>
            </a:r>
            <a:r>
              <a:rPr lang="en-US" sz="1600" dirty="0"/>
              <a:t> was presided by Karl von Habsburg each band discussed war strategies. The conflict consisted in the constant fight between the </a:t>
            </a:r>
            <a:r>
              <a:rPr lang="en-US" sz="1600" dirty="0" err="1"/>
              <a:t>Carlisist</a:t>
            </a:r>
            <a:r>
              <a:rPr lang="en-US" sz="1600" dirty="0"/>
              <a:t> and the </a:t>
            </a:r>
            <a:r>
              <a:rPr lang="en-US" sz="1600" dirty="0" err="1"/>
              <a:t>Philipists</a:t>
            </a:r>
            <a:r>
              <a:rPr lang="en-US" sz="1600" dirty="0"/>
              <a:t> for land and the Spanish crown. During the time, there have been a lot of different confrontations some of them have been in places such as Bavaria, the holy </a:t>
            </a:r>
            <a:r>
              <a:rPr lang="en-US" sz="1600" dirty="0" smtClean="0"/>
              <a:t>roman</a:t>
            </a:r>
            <a:endParaRPr lang="es-CO" sz="1600" dirty="0" smtClean="0"/>
          </a:p>
        </p:txBody>
      </p:sp>
    </p:spTree>
    <p:extLst>
      <p:ext uri="{BB962C8B-B14F-4D97-AF65-F5344CB8AC3E}">
        <p14:creationId xmlns:p14="http://schemas.microsoft.com/office/powerpoint/2010/main" val="1696708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p:cNvSpPr txBox="1">
            <a:spLocks noChangeArrowheads="1"/>
          </p:cNvSpPr>
          <p:nvPr/>
        </p:nvSpPr>
        <p:spPr bwMode="auto">
          <a:xfrm>
            <a:off x="2510731" y="165356"/>
            <a:ext cx="2894858" cy="6548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2400" dirty="0">
                <a:solidFill>
                  <a:srgbClr val="C00000"/>
                </a:solidFill>
                <a:latin typeface="Arial Narrow" panose="020B0606020202030204" pitchFamily="34" charset="0"/>
              </a:rPr>
              <a:t>Primer Día</a:t>
            </a:r>
            <a:endParaRPr lang="es-CO" altLang="es-CO" sz="1800" dirty="0">
              <a:latin typeface="Arial" panose="020B0604020202020204" pitchFamily="34" charset="0"/>
            </a:endParaRPr>
          </a:p>
        </p:txBody>
      </p:sp>
      <p:cxnSp>
        <p:nvCxnSpPr>
          <p:cNvPr id="3086" name="AutoShape 14"/>
          <p:cNvCxnSpPr>
            <a:cxnSpLocks noChangeShapeType="1"/>
          </p:cNvCxnSpPr>
          <p:nvPr/>
        </p:nvCxnSpPr>
        <p:spPr bwMode="auto">
          <a:xfrm>
            <a:off x="2854966" y="601969"/>
            <a:ext cx="2206387" cy="197"/>
          </a:xfrm>
          <a:prstGeom prst="straightConnector1">
            <a:avLst/>
          </a:prstGeom>
          <a:noFill/>
          <a:ln w="254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4" name="Imagen 2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6751395" y="214294"/>
            <a:ext cx="867501" cy="1211918"/>
          </a:xfrm>
          <a:prstGeom prst="rect">
            <a:avLst/>
          </a:prstGeom>
        </p:spPr>
      </p:pic>
      <p:sp>
        <p:nvSpPr>
          <p:cNvPr id="9" name="Rectángulo 8"/>
          <p:cNvSpPr/>
          <p:nvPr/>
        </p:nvSpPr>
        <p:spPr>
          <a:xfrm>
            <a:off x="249192" y="895090"/>
            <a:ext cx="7369704" cy="1323439"/>
          </a:xfrm>
          <a:prstGeom prst="rect">
            <a:avLst/>
          </a:prstGeom>
        </p:spPr>
        <p:txBody>
          <a:bodyPr wrap="square">
            <a:spAutoFit/>
          </a:bodyPr>
          <a:lstStyle/>
          <a:p>
            <a:pPr algn="just"/>
            <a:r>
              <a:rPr lang="en-US" sz="1600" dirty="0"/>
              <a:t>empire, Aragon and others, this have been the cause of many deaths. The Habsburgs have lost must of the support from the Spanish government. As well as the </a:t>
            </a:r>
            <a:r>
              <a:rPr lang="en-US" sz="1600" dirty="0" err="1"/>
              <a:t>Carlists</a:t>
            </a:r>
            <a:r>
              <a:rPr lang="en-US" sz="1600" dirty="0"/>
              <a:t> attacked the </a:t>
            </a:r>
            <a:r>
              <a:rPr lang="en-US" sz="1600" dirty="0" err="1"/>
              <a:t>havre</a:t>
            </a:r>
            <a:r>
              <a:rPr lang="en-US" sz="1600" dirty="0"/>
              <a:t> and destroyed all of the ships in the zone.   </a:t>
            </a:r>
          </a:p>
          <a:p>
            <a:pPr algn="just"/>
            <a:r>
              <a:rPr lang="en-US" sz="1600" dirty="0"/>
              <a:t> </a:t>
            </a:r>
          </a:p>
          <a:p>
            <a:pPr algn="just"/>
            <a:r>
              <a:rPr lang="en-US" sz="1600" dirty="0"/>
              <a:t>By Daniela </a:t>
            </a:r>
            <a:r>
              <a:rPr lang="en-US" sz="1600" dirty="0" err="1"/>
              <a:t>Echeverri</a:t>
            </a:r>
            <a:r>
              <a:rPr lang="en-US" sz="1600" dirty="0"/>
              <a:t>. </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66" y="2592888"/>
            <a:ext cx="5850586" cy="3898542"/>
          </a:xfrm>
          <a:prstGeom prst="rect">
            <a:avLst/>
          </a:prstGeom>
        </p:spPr>
      </p:pic>
      <p:sp>
        <p:nvSpPr>
          <p:cNvPr id="8" name="Text Box 12"/>
          <p:cNvSpPr txBox="1">
            <a:spLocks noChangeArrowheads="1"/>
          </p:cNvSpPr>
          <p:nvPr/>
        </p:nvSpPr>
        <p:spPr bwMode="auto">
          <a:xfrm>
            <a:off x="0" y="6621790"/>
            <a:ext cx="7772400" cy="13923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1453" tIns="41453" rIns="41453" bIns="41453" numCol="1" anchor="t" anchorCtr="0" compatLnSpc="1">
            <a:prstTxWarp prst="textNoShape">
              <a:avLst/>
            </a:prstTxWarp>
          </a:bodyPr>
          <a:lstStyle/>
          <a:p>
            <a:pPr algn="ctr" defTabSz="1036266" eaLnBrk="0" fontAlgn="base" hangingPunct="0">
              <a:spcBef>
                <a:spcPct val="0"/>
              </a:spcBef>
              <a:spcAft>
                <a:spcPct val="0"/>
              </a:spcAft>
            </a:pPr>
            <a:r>
              <a:rPr lang="es-CO" altLang="es-CO" sz="8800" dirty="0" smtClean="0">
                <a:solidFill>
                  <a:srgbClr val="000000"/>
                </a:solidFill>
                <a:latin typeface="Bodoni MT Poster Compressed" panose="02070706080601050204" pitchFamily="18" charset="0"/>
              </a:rPr>
              <a:t>FMI</a:t>
            </a:r>
            <a:endParaRPr lang="es-CO" altLang="es-CO" sz="1400" dirty="0">
              <a:latin typeface="Arial" panose="020B0604020202020204" pitchFamily="34" charset="0"/>
            </a:endParaRPr>
          </a:p>
        </p:txBody>
      </p:sp>
      <p:sp>
        <p:nvSpPr>
          <p:cNvPr id="10" name="Rectángulo 9"/>
          <p:cNvSpPr/>
          <p:nvPr/>
        </p:nvSpPr>
        <p:spPr>
          <a:xfrm>
            <a:off x="201348" y="8014171"/>
            <a:ext cx="7369704" cy="1569660"/>
          </a:xfrm>
          <a:prstGeom prst="rect">
            <a:avLst/>
          </a:prstGeom>
        </p:spPr>
        <p:txBody>
          <a:bodyPr wrap="square">
            <a:spAutoFit/>
          </a:bodyPr>
          <a:lstStyle/>
          <a:p>
            <a:pPr algn="just"/>
            <a:r>
              <a:rPr lang="es-CO" sz="1600" dirty="0"/>
              <a:t>Inicia la sesión confirmando la asistencia de los </a:t>
            </a:r>
            <a:r>
              <a:rPr lang="es-CO" sz="1600" dirty="0" err="1"/>
              <a:t>delegados,cada</a:t>
            </a:r>
            <a:r>
              <a:rPr lang="es-CO" sz="1600" dirty="0"/>
              <a:t> delegación ha preparado un discurso en el que muestran sus puntos de vista hacia el problema expuesto. Principalmente se debate sobre </a:t>
            </a:r>
            <a:r>
              <a:rPr lang="es-CO" sz="1600" dirty="0" err="1"/>
              <a:t>crimea</a:t>
            </a:r>
            <a:r>
              <a:rPr lang="es-CO" sz="1600" dirty="0"/>
              <a:t> ya que no se sabe si este pertenece al territorio de Rusia o de Ucrania. Crimea no alcanzó el porcentaje mínimo (80%) para pertenecer a territorio Ruso, pero Crimea y a es parte tanto histórica, política como cultural, de Rusia. Se dice que se están violando derechos internacionales. La </a:t>
            </a:r>
            <a:r>
              <a:rPr lang="es-CO" sz="1600" dirty="0" smtClean="0"/>
              <a:t>economía</a:t>
            </a:r>
            <a:endParaRPr lang="en-US" sz="1600" dirty="0"/>
          </a:p>
        </p:txBody>
      </p:sp>
    </p:spTree>
    <p:extLst>
      <p:ext uri="{BB962C8B-B14F-4D97-AF65-F5344CB8AC3E}">
        <p14:creationId xmlns:p14="http://schemas.microsoft.com/office/powerpoint/2010/main" val="2352980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2467</TotalTime>
  <Words>2048</Words>
  <Application>Microsoft Office PowerPoint</Application>
  <PresentationFormat>Personalizado</PresentationFormat>
  <Paragraphs>183</Paragraphs>
  <Slides>17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17</vt:i4>
      </vt:variant>
    </vt:vector>
  </HeadingPairs>
  <TitlesOfParts>
    <vt:vector size="25" baseType="lpstr">
      <vt:lpstr>AlternateGothic2 BT</vt:lpstr>
      <vt:lpstr>Arial</vt:lpstr>
      <vt:lpstr>Arial Narrow</vt:lpstr>
      <vt:lpstr>Bodoni MT Poster Compressed</vt:lpstr>
      <vt:lpstr>Calibri</vt:lpstr>
      <vt:lpstr>Calibri Light</vt:lpstr>
      <vt:lpstr>Impact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Prensa  Highlights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Urrego</dc:creator>
  <cp:lastModifiedBy>Isabel Urrego</cp:lastModifiedBy>
  <cp:revision>134</cp:revision>
  <dcterms:created xsi:type="dcterms:W3CDTF">2017-08-22T03:50:13Z</dcterms:created>
  <dcterms:modified xsi:type="dcterms:W3CDTF">2017-08-25T14:54:46Z</dcterms:modified>
</cp:coreProperties>
</file>