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67" r:id="rId3"/>
    <p:sldId id="259" r:id="rId4"/>
    <p:sldId id="271" r:id="rId5"/>
    <p:sldId id="268" r:id="rId6"/>
    <p:sldId id="261" r:id="rId7"/>
    <p:sldId id="269" r:id="rId8"/>
    <p:sldId id="274" r:id="rId9"/>
    <p:sldId id="265" r:id="rId10"/>
  </p:sldIdLst>
  <p:sldSz cx="7772400" cy="10058400"/>
  <p:notesSz cx="6858000" cy="9144000"/>
  <p:defaultTextStyle>
    <a:defPPr>
      <a:defRPr lang="es-CO"/>
    </a:defPPr>
    <a:lvl1pPr marL="0" algn="l" defTabSz="1005291" rtl="0" eaLnBrk="1" latinLnBrk="0" hangingPunct="1">
      <a:defRPr sz="1979" kern="1200">
        <a:solidFill>
          <a:schemeClr val="tx1"/>
        </a:solidFill>
        <a:latin typeface="+mn-lt"/>
        <a:ea typeface="+mn-ea"/>
        <a:cs typeface="+mn-cs"/>
      </a:defRPr>
    </a:lvl1pPr>
    <a:lvl2pPr marL="502646" algn="l" defTabSz="1005291" rtl="0" eaLnBrk="1" latinLnBrk="0" hangingPunct="1">
      <a:defRPr sz="1979" kern="1200">
        <a:solidFill>
          <a:schemeClr val="tx1"/>
        </a:solidFill>
        <a:latin typeface="+mn-lt"/>
        <a:ea typeface="+mn-ea"/>
        <a:cs typeface="+mn-cs"/>
      </a:defRPr>
    </a:lvl2pPr>
    <a:lvl3pPr marL="1005291" algn="l" defTabSz="1005291" rtl="0" eaLnBrk="1" latinLnBrk="0" hangingPunct="1">
      <a:defRPr sz="1979" kern="1200">
        <a:solidFill>
          <a:schemeClr val="tx1"/>
        </a:solidFill>
        <a:latin typeface="+mn-lt"/>
        <a:ea typeface="+mn-ea"/>
        <a:cs typeface="+mn-cs"/>
      </a:defRPr>
    </a:lvl3pPr>
    <a:lvl4pPr marL="1507937" algn="l" defTabSz="1005291" rtl="0" eaLnBrk="1" latinLnBrk="0" hangingPunct="1">
      <a:defRPr sz="1979" kern="1200">
        <a:solidFill>
          <a:schemeClr val="tx1"/>
        </a:solidFill>
        <a:latin typeface="+mn-lt"/>
        <a:ea typeface="+mn-ea"/>
        <a:cs typeface="+mn-cs"/>
      </a:defRPr>
    </a:lvl4pPr>
    <a:lvl5pPr marL="2010583" algn="l" defTabSz="1005291" rtl="0" eaLnBrk="1" latinLnBrk="0" hangingPunct="1">
      <a:defRPr sz="1979" kern="1200">
        <a:solidFill>
          <a:schemeClr val="tx1"/>
        </a:solidFill>
        <a:latin typeface="+mn-lt"/>
        <a:ea typeface="+mn-ea"/>
        <a:cs typeface="+mn-cs"/>
      </a:defRPr>
    </a:lvl5pPr>
    <a:lvl6pPr marL="2513228" algn="l" defTabSz="1005291" rtl="0" eaLnBrk="1" latinLnBrk="0" hangingPunct="1">
      <a:defRPr sz="1979" kern="1200">
        <a:solidFill>
          <a:schemeClr val="tx1"/>
        </a:solidFill>
        <a:latin typeface="+mn-lt"/>
        <a:ea typeface="+mn-ea"/>
        <a:cs typeface="+mn-cs"/>
      </a:defRPr>
    </a:lvl6pPr>
    <a:lvl7pPr marL="3015874" algn="l" defTabSz="1005291" rtl="0" eaLnBrk="1" latinLnBrk="0" hangingPunct="1">
      <a:defRPr sz="1979" kern="1200">
        <a:solidFill>
          <a:schemeClr val="tx1"/>
        </a:solidFill>
        <a:latin typeface="+mn-lt"/>
        <a:ea typeface="+mn-ea"/>
        <a:cs typeface="+mn-cs"/>
      </a:defRPr>
    </a:lvl7pPr>
    <a:lvl8pPr marL="3518520" algn="l" defTabSz="1005291" rtl="0" eaLnBrk="1" latinLnBrk="0" hangingPunct="1">
      <a:defRPr sz="1979" kern="1200">
        <a:solidFill>
          <a:schemeClr val="tx1"/>
        </a:solidFill>
        <a:latin typeface="+mn-lt"/>
        <a:ea typeface="+mn-ea"/>
        <a:cs typeface="+mn-cs"/>
      </a:defRPr>
    </a:lvl8pPr>
    <a:lvl9pPr marL="4021165" algn="l" defTabSz="1005291" rtl="0" eaLnBrk="1" latinLnBrk="0" hangingPunct="1">
      <a:defRPr sz="197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69" d="100"/>
          <a:sy n="69" d="100"/>
        </p:scale>
        <p:origin x="2198" y="3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ECDCB1-375C-49D3-9479-873C710E4DEA}" type="datetimeFigureOut">
              <a:rPr lang="es-CO" smtClean="0"/>
              <a:t>24/08/2017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21203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ECDCB1-375C-49D3-9479-873C710E4DEA}" type="datetimeFigureOut">
              <a:rPr lang="es-CO" smtClean="0"/>
              <a:t>24/08/2017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377299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ECDCB1-375C-49D3-9479-873C710E4DEA}" type="datetimeFigureOut">
              <a:rPr lang="es-CO" smtClean="0"/>
              <a:t>24/08/2017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18931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ECDCB1-375C-49D3-9479-873C710E4DEA}" type="datetimeFigureOut">
              <a:rPr lang="es-CO" smtClean="0"/>
              <a:t>24/08/2017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105777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7ECDCB1-375C-49D3-9479-873C710E4DEA}" type="datetimeFigureOut">
              <a:rPr lang="es-CO" smtClean="0"/>
              <a:t>24/08/2017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349082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7ECDCB1-375C-49D3-9479-873C710E4DEA}" type="datetimeFigureOut">
              <a:rPr lang="es-CO" smtClean="0"/>
              <a:t>24/08/2017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248942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7ECDCB1-375C-49D3-9479-873C710E4DEA}" type="datetimeFigureOut">
              <a:rPr lang="es-CO" smtClean="0"/>
              <a:t>24/08/2017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397723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CDCB1-375C-49D3-9479-873C710E4DEA}" type="datetimeFigureOut">
              <a:rPr lang="es-CO" smtClean="0"/>
              <a:t>24/08/2017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47546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CDCB1-375C-49D3-9479-873C710E4DEA}" type="datetimeFigureOut">
              <a:rPr lang="es-CO" smtClean="0"/>
              <a:t>24/08/2017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236700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7ECDCB1-375C-49D3-9479-873C710E4DEA}" type="datetimeFigureOut">
              <a:rPr lang="es-CO" smtClean="0"/>
              <a:t>24/08/2017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340407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7ECDCB1-375C-49D3-9479-873C710E4DEA}" type="datetimeFigureOut">
              <a:rPr lang="es-CO" smtClean="0"/>
              <a:t>24/08/2017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6787FF2-EAA7-4028-AFB2-F7E3ECC4DA80}" type="slidenum">
              <a:rPr lang="es-CO" smtClean="0"/>
              <a:t>‹Nº›</a:t>
            </a:fld>
            <a:endParaRPr lang="es-CO"/>
          </a:p>
        </p:txBody>
      </p:sp>
    </p:spTree>
    <p:extLst>
      <p:ext uri="{BB962C8B-B14F-4D97-AF65-F5344CB8AC3E}">
        <p14:creationId xmlns:p14="http://schemas.microsoft.com/office/powerpoint/2010/main" val="334776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7ECDCB1-375C-49D3-9479-873C710E4DEA}" type="datetimeFigureOut">
              <a:rPr lang="es-CO" smtClean="0"/>
              <a:t>24/08/2017</a:t>
            </a:fld>
            <a:endParaRPr lang="es-CO"/>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6787FF2-EAA7-4028-AFB2-F7E3ECC4DA80}" type="slidenum">
              <a:rPr lang="es-CO" smtClean="0"/>
              <a:t>‹Nº›</a:t>
            </a:fld>
            <a:endParaRPr lang="es-CO"/>
          </a:p>
        </p:txBody>
      </p:sp>
    </p:spTree>
    <p:extLst>
      <p:ext uri="{BB962C8B-B14F-4D97-AF65-F5344CB8AC3E}">
        <p14:creationId xmlns:p14="http://schemas.microsoft.com/office/powerpoint/2010/main" val="995765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onu"/>
          <p:cNvPicPr>
            <a:picLocks noChangeAspect="1" noChangeArrowheads="1"/>
          </p:cNvPicPr>
          <p:nvPr/>
        </p:nvPicPr>
        <p:blipFill>
          <a:blip r:embed="rId2" cstate="print">
            <a:extLst>
              <a:ext uri="{28A0092B-C50C-407E-A947-70E740481C1C}">
                <a14:useLocalDpi xmlns:a14="http://schemas.microsoft.com/office/drawing/2010/main" val="0"/>
              </a:ext>
            </a:extLst>
          </a:blip>
          <a:srcRect l="19423" b="29262"/>
          <a:stretch>
            <a:fillRect/>
          </a:stretch>
        </p:blipFill>
        <p:spPr bwMode="auto">
          <a:xfrm>
            <a:off x="4215136" y="2013644"/>
            <a:ext cx="3461607" cy="4245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riángulo rectángulo 9"/>
          <p:cNvSpPr/>
          <p:nvPr/>
        </p:nvSpPr>
        <p:spPr>
          <a:xfrm>
            <a:off x="201304" y="2255030"/>
            <a:ext cx="2155231" cy="467015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27"/>
          </a:p>
        </p:txBody>
      </p:sp>
      <p:sp>
        <p:nvSpPr>
          <p:cNvPr id="9" name="Triángulo isósceles 8"/>
          <p:cNvSpPr/>
          <p:nvPr/>
        </p:nvSpPr>
        <p:spPr>
          <a:xfrm rot="21411605">
            <a:off x="367764" y="3628131"/>
            <a:ext cx="7420182" cy="6692077"/>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2127"/>
          </a:p>
        </p:txBody>
      </p:sp>
      <p:sp>
        <p:nvSpPr>
          <p:cNvPr id="2" name="Triángulo isósceles 1"/>
          <p:cNvSpPr/>
          <p:nvPr/>
        </p:nvSpPr>
        <p:spPr>
          <a:xfrm>
            <a:off x="201305" y="4842855"/>
            <a:ext cx="6639111" cy="521554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127">
              <a:solidFill>
                <a:schemeClr val="tx1">
                  <a:lumMod val="75000"/>
                  <a:lumOff val="25000"/>
                </a:schemeClr>
              </a:solidFill>
            </a:endParaRPr>
          </a:p>
        </p:txBody>
      </p:sp>
      <p:sp>
        <p:nvSpPr>
          <p:cNvPr id="8" name="Rectángulo 7"/>
          <p:cNvSpPr/>
          <p:nvPr/>
        </p:nvSpPr>
        <p:spPr>
          <a:xfrm rot="1958038">
            <a:off x="918482" y="-1682149"/>
            <a:ext cx="2575084" cy="12500734"/>
          </a:xfrm>
          <a:custGeom>
            <a:avLst/>
            <a:gdLst>
              <a:gd name="connsiteX0" fmla="*/ 0 w 2391508"/>
              <a:gd name="connsiteY0" fmla="*/ 0 h 11120604"/>
              <a:gd name="connsiteX1" fmla="*/ 2391508 w 2391508"/>
              <a:gd name="connsiteY1" fmla="*/ 0 h 11120604"/>
              <a:gd name="connsiteX2" fmla="*/ 2391508 w 2391508"/>
              <a:gd name="connsiteY2" fmla="*/ 11120604 h 11120604"/>
              <a:gd name="connsiteX3" fmla="*/ 0 w 2391508"/>
              <a:gd name="connsiteY3" fmla="*/ 11120604 h 11120604"/>
              <a:gd name="connsiteX4" fmla="*/ 0 w 2391508"/>
              <a:gd name="connsiteY4" fmla="*/ 0 h 11120604"/>
              <a:gd name="connsiteX0" fmla="*/ 0 w 2391508"/>
              <a:gd name="connsiteY0" fmla="*/ 0 h 11120604"/>
              <a:gd name="connsiteX1" fmla="*/ 2391508 w 2391508"/>
              <a:gd name="connsiteY1" fmla="*/ 0 h 11120604"/>
              <a:gd name="connsiteX2" fmla="*/ 2391508 w 2391508"/>
              <a:gd name="connsiteY2" fmla="*/ 11120604 h 11120604"/>
              <a:gd name="connsiteX3" fmla="*/ 6552 w 2391508"/>
              <a:gd name="connsiteY3" fmla="*/ 7413503 h 11120604"/>
              <a:gd name="connsiteX4" fmla="*/ 0 w 2391508"/>
              <a:gd name="connsiteY4" fmla="*/ 0 h 11120604"/>
              <a:gd name="connsiteX0" fmla="*/ 0 w 2396259"/>
              <a:gd name="connsiteY0" fmla="*/ 1492556 h 11120604"/>
              <a:gd name="connsiteX1" fmla="*/ 2396259 w 2396259"/>
              <a:gd name="connsiteY1" fmla="*/ 0 h 11120604"/>
              <a:gd name="connsiteX2" fmla="*/ 2396259 w 2396259"/>
              <a:gd name="connsiteY2" fmla="*/ 11120604 h 11120604"/>
              <a:gd name="connsiteX3" fmla="*/ 11303 w 2396259"/>
              <a:gd name="connsiteY3" fmla="*/ 7413503 h 11120604"/>
              <a:gd name="connsiteX4" fmla="*/ 0 w 2396259"/>
              <a:gd name="connsiteY4" fmla="*/ 1492556 h 1112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259" h="11120604">
                <a:moveTo>
                  <a:pt x="0" y="1492556"/>
                </a:moveTo>
                <a:lnTo>
                  <a:pt x="2396259" y="0"/>
                </a:lnTo>
                <a:lnTo>
                  <a:pt x="2396259" y="11120604"/>
                </a:lnTo>
                <a:lnTo>
                  <a:pt x="11303" y="7413503"/>
                </a:lnTo>
                <a:cubicBezTo>
                  <a:pt x="7535" y="5439854"/>
                  <a:pt x="3768" y="3466205"/>
                  <a:pt x="0" y="149255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27"/>
          </a:p>
        </p:txBody>
      </p:sp>
      <p:sp>
        <p:nvSpPr>
          <p:cNvPr id="12" name="Triángulo isósceles 11"/>
          <p:cNvSpPr/>
          <p:nvPr/>
        </p:nvSpPr>
        <p:spPr>
          <a:xfrm rot="11356185">
            <a:off x="-2351294" y="-561398"/>
            <a:ext cx="6029706" cy="7119028"/>
          </a:xfrm>
          <a:custGeom>
            <a:avLst/>
            <a:gdLst>
              <a:gd name="connsiteX0" fmla="*/ 0 w 4748111"/>
              <a:gd name="connsiteY0" fmla="*/ 5381898 h 5381898"/>
              <a:gd name="connsiteX1" fmla="*/ 2374056 w 4748111"/>
              <a:gd name="connsiteY1" fmla="*/ 0 h 5381898"/>
              <a:gd name="connsiteX2" fmla="*/ 4748111 w 4748111"/>
              <a:gd name="connsiteY2" fmla="*/ 5381898 h 5381898"/>
              <a:gd name="connsiteX3" fmla="*/ 0 w 4748111"/>
              <a:gd name="connsiteY3" fmla="*/ 5381898 h 5381898"/>
              <a:gd name="connsiteX0" fmla="*/ 0 w 4745314"/>
              <a:gd name="connsiteY0" fmla="*/ 5381898 h 5381898"/>
              <a:gd name="connsiteX1" fmla="*/ 2374056 w 4745314"/>
              <a:gd name="connsiteY1" fmla="*/ 0 h 5381898"/>
              <a:gd name="connsiteX2" fmla="*/ 4745314 w 4745314"/>
              <a:gd name="connsiteY2" fmla="*/ 5358620 h 5381898"/>
              <a:gd name="connsiteX3" fmla="*/ 0 w 4745314"/>
              <a:gd name="connsiteY3" fmla="*/ 5381898 h 5381898"/>
            </a:gdLst>
            <a:ahLst/>
            <a:cxnLst>
              <a:cxn ang="0">
                <a:pos x="connsiteX0" y="connsiteY0"/>
              </a:cxn>
              <a:cxn ang="0">
                <a:pos x="connsiteX1" y="connsiteY1"/>
              </a:cxn>
              <a:cxn ang="0">
                <a:pos x="connsiteX2" y="connsiteY2"/>
              </a:cxn>
              <a:cxn ang="0">
                <a:pos x="connsiteX3" y="connsiteY3"/>
              </a:cxn>
            </a:cxnLst>
            <a:rect l="l" t="t" r="r" b="b"/>
            <a:pathLst>
              <a:path w="4745314" h="5381898">
                <a:moveTo>
                  <a:pt x="0" y="5381898"/>
                </a:moveTo>
                <a:lnTo>
                  <a:pt x="2374056" y="0"/>
                </a:lnTo>
                <a:lnTo>
                  <a:pt x="4745314" y="5358620"/>
                </a:lnTo>
                <a:lnTo>
                  <a:pt x="0" y="538189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27"/>
          </a:p>
        </p:txBody>
      </p:sp>
      <p:sp>
        <p:nvSpPr>
          <p:cNvPr id="14" name="Text Box 3"/>
          <p:cNvSpPr txBox="1">
            <a:spLocks noChangeArrowheads="1"/>
          </p:cNvSpPr>
          <p:nvPr/>
        </p:nvSpPr>
        <p:spPr bwMode="auto">
          <a:xfrm>
            <a:off x="2868157" y="6632607"/>
            <a:ext cx="4698029" cy="160289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3542" tIns="33542" rIns="33542" bIns="33542" numCol="1" anchor="t" anchorCtr="0" compatLnSpc="1">
            <a:prstTxWarp prst="textNoShape">
              <a:avLst/>
            </a:prstTxWarp>
          </a:bodyPr>
          <a:lstStyle/>
          <a:p>
            <a:pPr defTabSz="838563" eaLnBrk="0" fontAlgn="base" hangingPunct="0">
              <a:spcBef>
                <a:spcPct val="0"/>
              </a:spcBef>
              <a:spcAft>
                <a:spcPct val="0"/>
              </a:spcAft>
            </a:pPr>
            <a:r>
              <a:rPr lang="es-CO" altLang="es-CO" sz="11005" dirty="0">
                <a:solidFill>
                  <a:srgbClr val="FFFFFF"/>
                </a:solidFill>
                <a:latin typeface="Haettenschweiler" panose="020B0706040902060204" pitchFamily="34" charset="0"/>
              </a:rPr>
              <a:t>DS-</a:t>
            </a:r>
            <a:r>
              <a:rPr lang="es-CO" altLang="es-CO" sz="11005" dirty="0" err="1">
                <a:solidFill>
                  <a:srgbClr val="FFFFFF"/>
                </a:solidFill>
                <a:latin typeface="Haettenschweiler" panose="020B0706040902060204" pitchFamily="34" charset="0"/>
              </a:rPr>
              <a:t>Zeitung</a:t>
            </a:r>
            <a:endParaRPr lang="es-CO" altLang="es-CO" sz="1651" dirty="0">
              <a:latin typeface="Arial" panose="020B0604020202020204" pitchFamily="34" charset="0"/>
            </a:endParaRPr>
          </a:p>
        </p:txBody>
      </p:sp>
    </p:spTree>
    <p:extLst>
      <p:ext uri="{BB962C8B-B14F-4D97-AF65-F5344CB8AC3E}">
        <p14:creationId xmlns:p14="http://schemas.microsoft.com/office/powerpoint/2010/main" val="320421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1305" y="0"/>
            <a:ext cx="7369791" cy="1221999"/>
          </a:xfrm>
          <a:prstGeom prst="rect">
            <a:avLst/>
          </a:prstGeom>
          <a:solidFill>
            <a:schemeClr val="bg2">
              <a:lumMod val="50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127"/>
          </a:p>
        </p:txBody>
      </p:sp>
      <p:sp>
        <p:nvSpPr>
          <p:cNvPr id="2" name="CuadroTexto 1"/>
          <p:cNvSpPr txBox="1"/>
          <p:nvPr/>
        </p:nvSpPr>
        <p:spPr>
          <a:xfrm>
            <a:off x="257993" y="325836"/>
            <a:ext cx="4088031" cy="2076851"/>
          </a:xfrm>
          <a:prstGeom prst="rect">
            <a:avLst/>
          </a:prstGeom>
          <a:solidFill>
            <a:schemeClr val="accent4">
              <a:lumMod val="60000"/>
              <a:lumOff val="40000"/>
            </a:schemeClr>
          </a:solidFill>
        </p:spPr>
        <p:txBody>
          <a:bodyPr wrap="square" rtlCol="0">
            <a:spAutoFit/>
          </a:bodyPr>
          <a:lstStyle/>
          <a:p>
            <a:r>
              <a:rPr lang="es-CO" sz="6448" dirty="0">
                <a:latin typeface="Impact" panose="020B0806030902050204" pitchFamily="34" charset="0"/>
              </a:rPr>
              <a:t>Tabla de Contenido</a:t>
            </a:r>
            <a:endParaRPr lang="es-CO" sz="6448" dirty="0">
              <a:latin typeface="Impact" panose="020B0806030902050204" pitchFamily="34" charset="0"/>
            </a:endParaRPr>
          </a:p>
        </p:txBody>
      </p:sp>
      <p:pic>
        <p:nvPicPr>
          <p:cNvPr id="6" name="Imagen 5"/>
          <p:cNvPicPr>
            <a:picLocks noChangeAspect="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593" r="19126"/>
          <a:stretch/>
        </p:blipFill>
        <p:spPr>
          <a:xfrm>
            <a:off x="5025626" y="5591761"/>
            <a:ext cx="2306111" cy="1666038"/>
          </a:xfrm>
          <a:prstGeom prst="rect">
            <a:avLst/>
          </a:prstGeom>
        </p:spPr>
      </p:pic>
      <p:sp>
        <p:nvSpPr>
          <p:cNvPr id="9" name="CuadroTexto 8"/>
          <p:cNvSpPr txBox="1"/>
          <p:nvPr/>
        </p:nvSpPr>
        <p:spPr>
          <a:xfrm>
            <a:off x="269544" y="3925273"/>
            <a:ext cx="2274614" cy="6311664"/>
          </a:xfrm>
          <a:prstGeom prst="rect">
            <a:avLst/>
          </a:prstGeom>
          <a:noFill/>
        </p:spPr>
        <p:txBody>
          <a:bodyPr wrap="square" rtlCol="0">
            <a:spAutoFit/>
          </a:bodyPr>
          <a:lstStyle/>
          <a:p>
            <a:r>
              <a:rPr lang="es-CO" sz="2127" dirty="0"/>
              <a:t>03 Inauguración</a:t>
            </a:r>
          </a:p>
          <a:p>
            <a:endParaRPr lang="es-CO" sz="2127" dirty="0"/>
          </a:p>
          <a:p>
            <a:r>
              <a:rPr lang="es-CO" sz="2127" dirty="0"/>
              <a:t>04 Invitado</a:t>
            </a:r>
          </a:p>
          <a:p>
            <a:r>
              <a:rPr lang="es-CO" sz="2127" dirty="0"/>
              <a:t>  </a:t>
            </a:r>
            <a:r>
              <a:rPr lang="es-CO" sz="2127" i="1" dirty="0"/>
              <a:t>C.H Alejandro </a:t>
            </a:r>
            <a:r>
              <a:rPr lang="es-CO" sz="2127" i="1" dirty="0" err="1"/>
              <a:t>Tieck</a:t>
            </a:r>
            <a:endParaRPr lang="es-CO" sz="2127" i="1" dirty="0"/>
          </a:p>
          <a:p>
            <a:endParaRPr lang="es-CO" sz="2127" i="1" dirty="0"/>
          </a:p>
          <a:p>
            <a:r>
              <a:rPr lang="es-CO" sz="2127" dirty="0"/>
              <a:t>05 </a:t>
            </a:r>
            <a:r>
              <a:rPr lang="es-CO" sz="2127" dirty="0"/>
              <a:t>Invitado</a:t>
            </a:r>
          </a:p>
          <a:p>
            <a:r>
              <a:rPr lang="es-CO" sz="2127" dirty="0"/>
              <a:t>  </a:t>
            </a:r>
            <a:r>
              <a:rPr lang="es-CO" sz="2127" i="1" dirty="0"/>
              <a:t>Dr. Augusto Posada</a:t>
            </a:r>
            <a:endParaRPr lang="es-CO" sz="2127" dirty="0"/>
          </a:p>
          <a:p>
            <a:endParaRPr lang="es-CO" sz="2127" dirty="0"/>
          </a:p>
          <a:p>
            <a:r>
              <a:rPr lang="es-CO" sz="2127" dirty="0"/>
              <a:t>06 Entrevistas</a:t>
            </a:r>
          </a:p>
          <a:p>
            <a:r>
              <a:rPr lang="es-CO" sz="2127" i="1" dirty="0"/>
              <a:t> </a:t>
            </a:r>
            <a:r>
              <a:rPr lang="es-CO" sz="2127" i="1" dirty="0"/>
              <a:t>    José David G.</a:t>
            </a:r>
          </a:p>
          <a:p>
            <a:r>
              <a:rPr lang="es-CO" sz="2127" i="1" dirty="0"/>
              <a:t> </a:t>
            </a:r>
            <a:r>
              <a:rPr lang="es-CO" sz="2127" i="1" dirty="0"/>
              <a:t>    Samuel Henao</a:t>
            </a:r>
          </a:p>
          <a:p>
            <a:endParaRPr lang="es-CO" sz="2127" i="1" dirty="0"/>
          </a:p>
          <a:p>
            <a:endParaRPr lang="es-CO" sz="2127" dirty="0"/>
          </a:p>
          <a:p>
            <a:endParaRPr lang="es-CO" sz="2127" dirty="0"/>
          </a:p>
          <a:p>
            <a:endParaRPr lang="es-CO" sz="2127" dirty="0"/>
          </a:p>
          <a:p>
            <a:endParaRPr lang="es-CO" sz="2127" dirty="0"/>
          </a:p>
          <a:p>
            <a:endParaRPr lang="es-CO" sz="2127" dirty="0"/>
          </a:p>
        </p:txBody>
      </p:sp>
      <p:sp>
        <p:nvSpPr>
          <p:cNvPr id="10" name="CuadroTexto 9"/>
          <p:cNvSpPr txBox="1"/>
          <p:nvPr/>
        </p:nvSpPr>
        <p:spPr>
          <a:xfrm>
            <a:off x="5025625" y="6942851"/>
            <a:ext cx="492007" cy="419667"/>
          </a:xfrm>
          <a:prstGeom prst="rect">
            <a:avLst/>
          </a:prstGeom>
          <a:noFill/>
        </p:spPr>
        <p:txBody>
          <a:bodyPr wrap="square" rtlCol="0">
            <a:spAutoFit/>
          </a:bodyPr>
          <a:lstStyle/>
          <a:p>
            <a:r>
              <a:rPr lang="es-CO" sz="2127" b="1" dirty="0">
                <a:solidFill>
                  <a:schemeClr val="bg1"/>
                </a:solidFill>
              </a:rPr>
              <a:t>05</a:t>
            </a:r>
            <a:endParaRPr lang="es-CO" sz="2127" b="1" dirty="0">
              <a:solidFill>
                <a:schemeClr val="bg1"/>
              </a:solidFill>
            </a:endParaRPr>
          </a:p>
        </p:txBody>
      </p:sp>
      <p:pic>
        <p:nvPicPr>
          <p:cNvPr id="11" name="Imagen 10"/>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50986" t="24551" r="11795"/>
          <a:stretch/>
        </p:blipFill>
        <p:spPr>
          <a:xfrm>
            <a:off x="5040170" y="2409528"/>
            <a:ext cx="2313872" cy="3126225"/>
          </a:xfrm>
          <a:prstGeom prst="rect">
            <a:avLst/>
          </a:prstGeom>
        </p:spPr>
      </p:pic>
      <p:sp>
        <p:nvSpPr>
          <p:cNvPr id="12" name="CuadroTexto 11"/>
          <p:cNvSpPr txBox="1"/>
          <p:nvPr/>
        </p:nvSpPr>
        <p:spPr>
          <a:xfrm>
            <a:off x="5040170" y="5128322"/>
            <a:ext cx="477462" cy="419667"/>
          </a:xfrm>
          <a:prstGeom prst="rect">
            <a:avLst/>
          </a:prstGeom>
          <a:noFill/>
        </p:spPr>
        <p:txBody>
          <a:bodyPr wrap="square" rtlCol="0">
            <a:spAutoFit/>
          </a:bodyPr>
          <a:lstStyle/>
          <a:p>
            <a:r>
              <a:rPr lang="es-CO" sz="2127" b="1" dirty="0">
                <a:solidFill>
                  <a:schemeClr val="bg1"/>
                </a:solidFill>
              </a:rPr>
              <a:t>05</a:t>
            </a:r>
            <a:endParaRPr lang="es-CO" sz="2127" b="1" dirty="0">
              <a:solidFill>
                <a:schemeClr val="bg1"/>
              </a:solidFill>
            </a:endParaRPr>
          </a:p>
        </p:txBody>
      </p:sp>
      <p:pic>
        <p:nvPicPr>
          <p:cNvPr id="13" name="Imagen 12"/>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58404" t="10441" r="28116" b="63476"/>
          <a:stretch/>
        </p:blipFill>
        <p:spPr>
          <a:xfrm>
            <a:off x="2834272" y="5988249"/>
            <a:ext cx="2065776" cy="2997744"/>
          </a:xfrm>
          <a:prstGeom prst="rect">
            <a:avLst/>
          </a:prstGeom>
        </p:spPr>
      </p:pic>
      <p:sp>
        <p:nvSpPr>
          <p:cNvPr id="14" name="CuadroTexto 13"/>
          <p:cNvSpPr txBox="1"/>
          <p:nvPr/>
        </p:nvSpPr>
        <p:spPr>
          <a:xfrm>
            <a:off x="2834272" y="8588456"/>
            <a:ext cx="477462" cy="419667"/>
          </a:xfrm>
          <a:prstGeom prst="rect">
            <a:avLst/>
          </a:prstGeom>
          <a:noFill/>
        </p:spPr>
        <p:txBody>
          <a:bodyPr wrap="square" rtlCol="0">
            <a:spAutoFit/>
          </a:bodyPr>
          <a:lstStyle/>
          <a:p>
            <a:r>
              <a:rPr lang="es-CO" sz="2127" b="1" dirty="0">
                <a:solidFill>
                  <a:schemeClr val="bg1"/>
                </a:solidFill>
              </a:rPr>
              <a:t>04</a:t>
            </a:r>
            <a:endParaRPr lang="es-CO" sz="2127" b="1" dirty="0">
              <a:solidFill>
                <a:schemeClr val="bg1"/>
              </a:solidFill>
            </a:endParaRPr>
          </a:p>
        </p:txBody>
      </p:sp>
      <p:pic>
        <p:nvPicPr>
          <p:cNvPr id="15" name="Imagen 1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47943" t="28284" r="16174" b="29173"/>
          <a:stretch/>
        </p:blipFill>
        <p:spPr>
          <a:xfrm rot="16200000">
            <a:off x="2594886" y="3491046"/>
            <a:ext cx="2645133" cy="2090766"/>
          </a:xfrm>
          <a:prstGeom prst="rect">
            <a:avLst/>
          </a:prstGeom>
        </p:spPr>
      </p:pic>
      <p:sp>
        <p:nvSpPr>
          <p:cNvPr id="16" name="CuadroTexto 15"/>
          <p:cNvSpPr txBox="1"/>
          <p:nvPr/>
        </p:nvSpPr>
        <p:spPr>
          <a:xfrm>
            <a:off x="2856062" y="5467450"/>
            <a:ext cx="477462" cy="419667"/>
          </a:xfrm>
          <a:prstGeom prst="rect">
            <a:avLst/>
          </a:prstGeom>
          <a:noFill/>
        </p:spPr>
        <p:txBody>
          <a:bodyPr wrap="square" rtlCol="0">
            <a:spAutoFit/>
          </a:bodyPr>
          <a:lstStyle/>
          <a:p>
            <a:r>
              <a:rPr lang="es-CO" sz="2127" b="1" dirty="0">
                <a:solidFill>
                  <a:schemeClr val="bg1"/>
                </a:solidFill>
              </a:rPr>
              <a:t>07</a:t>
            </a:r>
            <a:endParaRPr lang="es-CO" sz="2127" b="1" dirty="0">
              <a:solidFill>
                <a:schemeClr val="bg1"/>
              </a:solidFill>
            </a:endParaRPr>
          </a:p>
        </p:txBody>
      </p:sp>
      <p:sp>
        <p:nvSpPr>
          <p:cNvPr id="17" name="AutoShape 2" descr="https://outlook.office.com/owa/service.svc/s/GetAttachmentThumbnail?id=AAMkADhlMzZhYjAxLTkxY2YtNGM0ZS05YjgwLWRkYmEzZDg5MGM5NgBGAAAAAABtB4XdV0ilRb9WYQrniWeUBwDbjFT%2F511KRoFSzaSHJttgAAAA%2FTl6AACiTH1IDdiHSppbcP%2FJLWFVAABzWX4tAAABEgAQAEDsuYKffEdFnGsK1vNbXAU%3D&amp;thumbnailType=2&amp;X-OWA-CANARY=SfPKdHXdUEepdUcW2xQ5DGA8rDJ26tQYTVE5MDR7az_n92PJsrJDgxU4DfTjgJKIVxFkrwAswxA."/>
          <p:cNvSpPr>
            <a:spLocks noChangeAspect="1" noChangeArrowheads="1"/>
          </p:cNvSpPr>
          <p:nvPr/>
        </p:nvSpPr>
        <p:spPr bwMode="auto">
          <a:xfrm>
            <a:off x="269543" y="-146713"/>
            <a:ext cx="327546" cy="3275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264" tIns="49132" rIns="98264" bIns="49132" numCol="1" anchor="t" anchorCtr="0" compatLnSpc="1">
            <a:prstTxWarp prst="textNoShape">
              <a:avLst/>
            </a:prstTxWarp>
          </a:bodyPr>
          <a:lstStyle/>
          <a:p>
            <a:endParaRPr lang="es-CO" sz="2127"/>
          </a:p>
        </p:txBody>
      </p:sp>
      <p:pic>
        <p:nvPicPr>
          <p:cNvPr id="18" name="Imagen 17"/>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5416924" y="7608511"/>
            <a:ext cx="1549471" cy="2164647"/>
          </a:xfrm>
          <a:prstGeom prst="rect">
            <a:avLst/>
          </a:prstGeom>
        </p:spPr>
      </p:pic>
    </p:spTree>
    <p:extLst>
      <p:ext uri="{BB962C8B-B14F-4D97-AF65-F5344CB8AC3E}">
        <p14:creationId xmlns:p14="http://schemas.microsoft.com/office/powerpoint/2010/main" val="298772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7" y="8668212"/>
            <a:ext cx="822565" cy="1149141"/>
          </a:xfrm>
          <a:prstGeom prst="rect">
            <a:avLst/>
          </a:prstGeom>
        </p:spPr>
      </p:pic>
      <p:sp>
        <p:nvSpPr>
          <p:cNvPr id="10" name="Text Box 12"/>
          <p:cNvSpPr txBox="1">
            <a:spLocks noChangeArrowheads="1"/>
          </p:cNvSpPr>
          <p:nvPr/>
        </p:nvSpPr>
        <p:spPr bwMode="auto">
          <a:xfrm>
            <a:off x="1877369" y="815617"/>
            <a:ext cx="4070547" cy="1603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9306" tIns="39306" rIns="39306" bIns="39306" numCol="1" anchor="t" anchorCtr="0" compatLnSpc="1">
            <a:prstTxWarp prst="textNoShape">
              <a:avLst/>
            </a:prstTxWarp>
          </a:bodyPr>
          <a:lstStyle/>
          <a:p>
            <a:pPr defTabSz="982614" eaLnBrk="0" fontAlgn="base" hangingPunct="0">
              <a:spcBef>
                <a:spcPct val="0"/>
              </a:spcBef>
              <a:spcAft>
                <a:spcPct val="0"/>
              </a:spcAft>
            </a:pPr>
            <a:r>
              <a:rPr lang="es-CO" altLang="es-CO" sz="9671" dirty="0">
                <a:solidFill>
                  <a:srgbClr val="000000"/>
                </a:solidFill>
                <a:latin typeface="Bodoni MT Poster Compressed" panose="02070706080601050204" pitchFamily="18" charset="0"/>
              </a:rPr>
              <a:t>Inauguración</a:t>
            </a:r>
            <a:endParaRPr lang="es-CO" altLang="es-CO" sz="1934" dirty="0">
              <a:latin typeface="Arial" panose="020B0604020202020204" pitchFamily="34" charset="0"/>
            </a:endParaRPr>
          </a:p>
        </p:txBody>
      </p:sp>
      <p:sp>
        <p:nvSpPr>
          <p:cNvPr id="11" name="Text Box 13"/>
          <p:cNvSpPr txBox="1">
            <a:spLocks noChangeArrowheads="1"/>
          </p:cNvSpPr>
          <p:nvPr/>
        </p:nvSpPr>
        <p:spPr bwMode="auto">
          <a:xfrm>
            <a:off x="2540191" y="455153"/>
            <a:ext cx="2744905" cy="6209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9306" tIns="39306" rIns="39306" bIns="39306" numCol="1" anchor="t" anchorCtr="0" compatLnSpc="1">
            <a:prstTxWarp prst="textNoShape">
              <a:avLst/>
            </a:prstTxWarp>
          </a:bodyPr>
          <a:lstStyle/>
          <a:p>
            <a:pPr algn="ctr" defTabSz="982614" eaLnBrk="0" fontAlgn="base" hangingPunct="0">
              <a:spcBef>
                <a:spcPct val="0"/>
              </a:spcBef>
              <a:spcAft>
                <a:spcPct val="0"/>
              </a:spcAft>
            </a:pPr>
            <a:r>
              <a:rPr lang="es-CO" altLang="es-CO" sz="2794" dirty="0">
                <a:solidFill>
                  <a:srgbClr val="C00000"/>
                </a:solidFill>
                <a:latin typeface="Arial Narrow" panose="020B0606020202030204" pitchFamily="34" charset="0"/>
              </a:rPr>
              <a:t>Primer Día</a:t>
            </a:r>
            <a:endParaRPr lang="es-CO" altLang="es-CO" sz="1934" dirty="0">
              <a:latin typeface="Arial" panose="020B0604020202020204" pitchFamily="34" charset="0"/>
            </a:endParaRPr>
          </a:p>
        </p:txBody>
      </p:sp>
      <p:cxnSp>
        <p:nvCxnSpPr>
          <p:cNvPr id="3086" name="AutoShape 14"/>
          <p:cNvCxnSpPr>
            <a:cxnSpLocks noChangeShapeType="1"/>
          </p:cNvCxnSpPr>
          <p:nvPr/>
        </p:nvCxnSpPr>
        <p:spPr bwMode="auto">
          <a:xfrm>
            <a:off x="2666432" y="1001064"/>
            <a:ext cx="2576015" cy="5118"/>
          </a:xfrm>
          <a:prstGeom prst="straightConnector1">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 name="Text Box 15"/>
          <p:cNvSpPr txBox="1">
            <a:spLocks noChangeArrowheads="1"/>
          </p:cNvSpPr>
          <p:nvPr/>
        </p:nvSpPr>
        <p:spPr bwMode="auto">
          <a:xfrm>
            <a:off x="494067" y="2282685"/>
            <a:ext cx="6837150" cy="54930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9306" tIns="39306" rIns="39306" bIns="39306" numCol="1" anchor="t" anchorCtr="0" compatLnSpc="1">
            <a:prstTxWarp prst="textNoShape">
              <a:avLst/>
            </a:prstTxWarp>
          </a:bodyPr>
          <a:lstStyle/>
          <a:p>
            <a:pPr algn="just" eaLnBrk="0" fontAlgn="base" hangingPunct="0">
              <a:spcBef>
                <a:spcPct val="0"/>
              </a:spcBef>
              <a:spcAft>
                <a:spcPct val="0"/>
              </a:spcAft>
            </a:pPr>
            <a:r>
              <a:rPr lang="es-CO" altLang="es-CO" sz="1934" dirty="0">
                <a:solidFill>
                  <a:srgbClr val="000000"/>
                </a:solidFill>
                <a:latin typeface="Calibri" panose="020F0502020204030204" pitchFamily="34" charset="0"/>
              </a:rPr>
              <a:t>El Modelo de Naciones Unidas del Colegio Alemán (DSMUN) comenzó en la tarde del miércoles con la llegada de colegios externos provenientes del Valle de </a:t>
            </a:r>
            <a:r>
              <a:rPr lang="es-CO" altLang="es-CO" sz="1934" dirty="0" err="1">
                <a:solidFill>
                  <a:srgbClr val="000000"/>
                </a:solidFill>
                <a:latin typeface="Calibri" panose="020F0502020204030204" pitchFamily="34" charset="0"/>
              </a:rPr>
              <a:t>Aburrá</a:t>
            </a:r>
            <a:r>
              <a:rPr lang="es-CO" altLang="es-CO" sz="1934" dirty="0">
                <a:solidFill>
                  <a:srgbClr val="000000"/>
                </a:solidFill>
                <a:latin typeface="Calibri" panose="020F0502020204030204" pitchFamily="34" charset="0"/>
              </a:rPr>
              <a:t> y dos invitados de honor, el doctor Augusto Posada, ex presidente de la Cámara de Representantes y el cónsul de Alemania, Alejandro </a:t>
            </a:r>
            <a:r>
              <a:rPr lang="es-CO" altLang="es-CO" sz="1934" dirty="0" err="1">
                <a:solidFill>
                  <a:srgbClr val="000000"/>
                </a:solidFill>
                <a:latin typeface="Calibri" panose="020F0502020204030204" pitchFamily="34" charset="0"/>
              </a:rPr>
              <a:t>Tieck</a:t>
            </a:r>
            <a:r>
              <a:rPr lang="es-CO" altLang="es-CO" sz="1934" dirty="0">
                <a:solidFill>
                  <a:srgbClr val="000000"/>
                </a:solidFill>
                <a:latin typeface="Calibri" panose="020F0502020204030204" pitchFamily="34" charset="0"/>
              </a:rPr>
              <a:t>.</a:t>
            </a:r>
          </a:p>
          <a:p>
            <a:pPr algn="just" eaLnBrk="0" fontAlgn="base" hangingPunct="0">
              <a:spcBef>
                <a:spcPct val="0"/>
              </a:spcBef>
              <a:spcAft>
                <a:spcPct val="0"/>
              </a:spcAft>
            </a:pPr>
            <a:endParaRPr lang="es-CO" altLang="es-CO" sz="1934" dirty="0">
              <a:solidFill>
                <a:srgbClr val="000000"/>
              </a:solidFill>
              <a:latin typeface="Calibri" panose="020F0502020204030204" pitchFamily="34" charset="0"/>
            </a:endParaRPr>
          </a:p>
          <a:p>
            <a:pPr algn="just" eaLnBrk="0" fontAlgn="base" hangingPunct="0">
              <a:spcBef>
                <a:spcPct val="0"/>
              </a:spcBef>
              <a:spcAft>
                <a:spcPct val="0"/>
              </a:spcAft>
            </a:pPr>
            <a:r>
              <a:rPr lang="es-CO" altLang="es-CO" sz="2127" dirty="0">
                <a:solidFill>
                  <a:srgbClr val="000000"/>
                </a:solidFill>
                <a:latin typeface="Calibri" panose="020F0502020204030204" pitchFamily="34" charset="0"/>
              </a:rPr>
              <a:t>La apertura se llevó a cabo en el Auditorio </a:t>
            </a:r>
            <a:r>
              <a:rPr lang="es-CO" altLang="es-CO" sz="2127" dirty="0" err="1">
                <a:solidFill>
                  <a:srgbClr val="000000"/>
                </a:solidFill>
                <a:latin typeface="Calibri" panose="020F0502020204030204" pitchFamily="34" charset="0"/>
              </a:rPr>
              <a:t>Maximum</a:t>
            </a:r>
            <a:r>
              <a:rPr lang="es-CO" altLang="es-CO" sz="2127" dirty="0">
                <a:solidFill>
                  <a:srgbClr val="000000"/>
                </a:solidFill>
                <a:latin typeface="Calibri" panose="020F0502020204030204" pitchFamily="34" charset="0"/>
              </a:rPr>
              <a:t> y empezó con los himnos de Colombia, Antioquia y Alemania, seguida de una charla con el doctor Posada, quién habló sobre la naturaleza humana que tienen las organizaciones internacionales, añadiendo que se debe ser multilateral al formar rivalidades justas y acabar de mejor manera los conflictos.</a:t>
            </a:r>
          </a:p>
          <a:p>
            <a:pPr algn="just" eaLnBrk="0" fontAlgn="base" hangingPunct="0">
              <a:spcBef>
                <a:spcPct val="0"/>
              </a:spcBef>
              <a:spcAft>
                <a:spcPct val="0"/>
              </a:spcAft>
            </a:pPr>
            <a:endParaRPr lang="es-CO" altLang="es-CO" sz="1934" dirty="0">
              <a:solidFill>
                <a:srgbClr val="000000"/>
              </a:solidFill>
              <a:latin typeface="Calibri" panose="020F0502020204030204" pitchFamily="34" charset="0"/>
            </a:endParaRPr>
          </a:p>
          <a:p>
            <a:pPr algn="just" eaLnBrk="0" fontAlgn="base" hangingPunct="0">
              <a:spcBef>
                <a:spcPct val="0"/>
              </a:spcBef>
              <a:spcAft>
                <a:spcPct val="0"/>
              </a:spcAft>
            </a:pPr>
            <a:r>
              <a:rPr lang="es-CO" altLang="es-CO" sz="2127" dirty="0">
                <a:solidFill>
                  <a:srgbClr val="000000"/>
                </a:solidFill>
                <a:latin typeface="Calibri" panose="020F0502020204030204" pitchFamily="34" charset="0"/>
              </a:rPr>
              <a:t>Alejandro </a:t>
            </a:r>
            <a:r>
              <a:rPr lang="es-CO" altLang="es-CO" sz="2127" dirty="0" err="1">
                <a:solidFill>
                  <a:srgbClr val="000000"/>
                </a:solidFill>
                <a:latin typeface="Calibri" panose="020F0502020204030204" pitchFamily="34" charset="0"/>
              </a:rPr>
              <a:t>Tieck</a:t>
            </a:r>
            <a:r>
              <a:rPr lang="es-CO" altLang="es-CO" sz="2127" dirty="0">
                <a:solidFill>
                  <a:srgbClr val="000000"/>
                </a:solidFill>
                <a:latin typeface="Calibri" panose="020F0502020204030204" pitchFamily="34" charset="0"/>
              </a:rPr>
              <a:t>, Cónsul honorario de Alemania en Medellín, dio en su discurso unas palabras de ánimo a los delegados para lograr jornadas buenas y productivas durante el modelo.</a:t>
            </a:r>
          </a:p>
          <a:p>
            <a:pPr algn="just" eaLnBrk="0" fontAlgn="base" hangingPunct="0">
              <a:spcBef>
                <a:spcPct val="0"/>
              </a:spcBef>
              <a:spcAft>
                <a:spcPct val="0"/>
              </a:spcAft>
            </a:pPr>
            <a:r>
              <a:rPr lang="es-CO" altLang="es-CO" sz="2127" dirty="0">
                <a:solidFill>
                  <a:srgbClr val="000000"/>
                </a:solidFill>
                <a:latin typeface="Calibri" panose="020F0502020204030204" pitchFamily="34" charset="0"/>
              </a:rPr>
              <a:t>Para finalizar, Alejandro Gómez, miembro del </a:t>
            </a:r>
            <a:r>
              <a:rPr lang="es-CO" altLang="es-CO" sz="2127" dirty="0" err="1">
                <a:solidFill>
                  <a:srgbClr val="000000"/>
                </a:solidFill>
                <a:latin typeface="Calibri" panose="020F0502020204030204" pitchFamily="34" charset="0"/>
              </a:rPr>
              <a:t>Steuergruppe</a:t>
            </a:r>
            <a:r>
              <a:rPr lang="es-CO" altLang="es-CO" sz="2127" dirty="0">
                <a:solidFill>
                  <a:srgbClr val="000000"/>
                </a:solidFill>
                <a:latin typeface="Calibri" panose="020F0502020204030204" pitchFamily="34" charset="0"/>
              </a:rPr>
              <a:t>, dio unas cortas palabras sobre la importancia de los modelos juveniles, con el objetivo de acabar con la ignorancia y formar nuevas generaciones más cultas.</a:t>
            </a:r>
            <a:endParaRPr lang="es-CO" altLang="es-CO" sz="1934" dirty="0">
              <a:latin typeface="Arial" panose="020B0604020202020204" pitchFamily="34" charset="0"/>
            </a:endParaRPr>
          </a:p>
        </p:txBody>
      </p:sp>
    </p:spTree>
    <p:extLst>
      <p:ext uri="{BB962C8B-B14F-4D97-AF65-F5344CB8AC3E}">
        <p14:creationId xmlns:p14="http://schemas.microsoft.com/office/powerpoint/2010/main" val="2494925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34765"/>
          <a:stretch/>
        </p:blipFill>
        <p:spPr>
          <a:xfrm>
            <a:off x="0" y="0"/>
            <a:ext cx="7772399" cy="2708556"/>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57504" t="10441" r="24246" b="63476"/>
          <a:stretch/>
        </p:blipFill>
        <p:spPr>
          <a:xfrm>
            <a:off x="2487829" y="2464565"/>
            <a:ext cx="2796742" cy="2997744"/>
          </a:xfrm>
          <a:prstGeom prst="rect">
            <a:avLst/>
          </a:prstGeom>
        </p:spPr>
      </p:pic>
      <p:pic>
        <p:nvPicPr>
          <p:cNvPr id="3" name="Imagen 2"/>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65235"/>
          <a:stretch/>
        </p:blipFill>
        <p:spPr>
          <a:xfrm>
            <a:off x="1" y="8614961"/>
            <a:ext cx="7772398" cy="1443439"/>
          </a:xfrm>
          <a:prstGeom prst="rect">
            <a:avLst/>
          </a:prstGeom>
        </p:spPr>
      </p:pic>
      <p:sp>
        <p:nvSpPr>
          <p:cNvPr id="4" name="Rectángulo 3"/>
          <p:cNvSpPr/>
          <p:nvPr/>
        </p:nvSpPr>
        <p:spPr>
          <a:xfrm>
            <a:off x="1687860" y="442510"/>
            <a:ext cx="4459668" cy="18015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869" dirty="0">
                <a:solidFill>
                  <a:schemeClr val="bg1"/>
                </a:solidFill>
                <a:latin typeface="Impact" panose="020B0806030902050204" pitchFamily="34" charset="0"/>
              </a:rPr>
              <a:t>Alejandro </a:t>
            </a:r>
            <a:r>
              <a:rPr lang="es-CO" sz="3869" dirty="0" err="1">
                <a:solidFill>
                  <a:schemeClr val="bg1"/>
                </a:solidFill>
                <a:latin typeface="Impact" panose="020B0806030902050204" pitchFamily="34" charset="0"/>
              </a:rPr>
              <a:t>Tieck</a:t>
            </a:r>
            <a:endParaRPr lang="es-CO" sz="3869" dirty="0">
              <a:solidFill>
                <a:schemeClr val="bg1"/>
              </a:solidFill>
              <a:latin typeface="Impact" panose="020B0806030902050204" pitchFamily="34" charset="0"/>
            </a:endParaRPr>
          </a:p>
          <a:p>
            <a:pPr algn="ctr"/>
            <a:r>
              <a:rPr lang="es-CO" sz="2127" dirty="0">
                <a:solidFill>
                  <a:schemeClr val="accent4">
                    <a:lumMod val="60000"/>
                    <a:lumOff val="40000"/>
                  </a:schemeClr>
                </a:solidFill>
              </a:rPr>
              <a:t>Cónsul de Alemania</a:t>
            </a:r>
            <a:endParaRPr lang="es-CO" sz="2127" dirty="0">
              <a:solidFill>
                <a:schemeClr val="accent4">
                  <a:lumMod val="60000"/>
                  <a:lumOff val="40000"/>
                </a:schemeClr>
              </a:solidFill>
            </a:endParaRPr>
          </a:p>
        </p:txBody>
      </p:sp>
      <p:sp>
        <p:nvSpPr>
          <p:cNvPr id="5" name="CuadroTexto 4"/>
          <p:cNvSpPr txBox="1"/>
          <p:nvPr/>
        </p:nvSpPr>
        <p:spPr>
          <a:xfrm>
            <a:off x="491057" y="5831415"/>
            <a:ext cx="6790286" cy="2407454"/>
          </a:xfrm>
          <a:prstGeom prst="rect">
            <a:avLst/>
          </a:prstGeom>
          <a:noFill/>
        </p:spPr>
        <p:txBody>
          <a:bodyPr wrap="square" rtlCol="0">
            <a:spAutoFit/>
          </a:bodyPr>
          <a:lstStyle/>
          <a:p>
            <a:pPr algn="just"/>
            <a:r>
              <a:rPr lang="es-CO" sz="2149" dirty="0"/>
              <a:t>Uno de nuestros invitados fue Alejandro </a:t>
            </a:r>
            <a:r>
              <a:rPr lang="es-CO" sz="2149" dirty="0" err="1"/>
              <a:t>Tieck</a:t>
            </a:r>
            <a:r>
              <a:rPr lang="es-CO" sz="2149" dirty="0"/>
              <a:t>, cónsul honorario de Alemania en Medellín y miembro de la junta directiva. Durante la ceremonia de inauguración dio unas palabras de ánimo a los delegados, para que sus jornadas en los modelos sean buenas y productivas, además de desear éxitos en sus días como delegados finalizando con unas felicitaciones .</a:t>
            </a:r>
            <a:endParaRPr lang="es-CO" sz="2149"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411" y="8762110"/>
            <a:ext cx="822565" cy="1149141"/>
          </a:xfrm>
          <a:prstGeom prst="rect">
            <a:avLst/>
          </a:prstGeom>
        </p:spPr>
      </p:pic>
    </p:spTree>
    <p:extLst>
      <p:ext uri="{BB962C8B-B14F-4D97-AF65-F5344CB8AC3E}">
        <p14:creationId xmlns:p14="http://schemas.microsoft.com/office/powerpoint/2010/main" val="206759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b="28552"/>
          <a:stretch/>
        </p:blipFill>
        <p:spPr>
          <a:xfrm>
            <a:off x="859456" y="5935325"/>
            <a:ext cx="3611847" cy="3605139"/>
          </a:xfrm>
          <a:prstGeom prst="rect">
            <a:avLst/>
          </a:prstGeom>
        </p:spPr>
      </p:pic>
      <p:sp>
        <p:nvSpPr>
          <p:cNvPr id="3" name="Rectángulo 2"/>
          <p:cNvSpPr/>
          <p:nvPr/>
        </p:nvSpPr>
        <p:spPr>
          <a:xfrm>
            <a:off x="365589" y="3044000"/>
            <a:ext cx="5114750" cy="755876"/>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2127">
              <a:solidFill>
                <a:srgbClr val="C00000"/>
              </a:solidFill>
            </a:endParaRPr>
          </a:p>
        </p:txBody>
      </p:sp>
      <p:sp>
        <p:nvSpPr>
          <p:cNvPr id="10" name="CuadroTexto 9"/>
          <p:cNvSpPr txBox="1"/>
          <p:nvPr/>
        </p:nvSpPr>
        <p:spPr>
          <a:xfrm>
            <a:off x="907044" y="5054214"/>
            <a:ext cx="5958313" cy="5002331"/>
          </a:xfrm>
          <a:prstGeom prst="rect">
            <a:avLst/>
          </a:prstGeom>
          <a:noFill/>
        </p:spPr>
        <p:txBody>
          <a:bodyPr wrap="square" rtlCol="0">
            <a:spAutoFit/>
          </a:bodyPr>
          <a:lstStyle/>
          <a:p>
            <a:pPr algn="just"/>
            <a:r>
              <a:rPr lang="es-CO" sz="2127" dirty="0"/>
              <a:t>Nuestro invitado para el inicio de sesiones DSMUN 2017 fue Augusto Posada, Consejero Municipal de Juventud por voto popular, quién además participó como miembro del centro diplomático de Colombia ante la OEA (Organización de los Estados Americanos) y fue Presidente de la Cámara de Representantes en el período 2012-2013.</a:t>
            </a:r>
          </a:p>
          <a:p>
            <a:pPr algn="just"/>
            <a:r>
              <a:rPr lang="es-CO" sz="2127" dirty="0"/>
              <a:t>Durante la ceremonia de Inauguración realizó un conversatorio en el que aclaró su posición acerca de temas de actualidad, como las políticas de globalización. Precedido por una respuesta a la pregunta </a:t>
            </a:r>
            <a:r>
              <a:rPr lang="es-CO" sz="2127" dirty="0"/>
              <a:t>¿Qué tipo de limitaciones cree usted que presentan las Organización Internacionales a la hora de efectuar las decisiones tomadas en éstas en áreas de cumplir sus objetivos</a:t>
            </a:r>
            <a:r>
              <a:rPr lang="es-CO" sz="2127" dirty="0"/>
              <a:t>?</a:t>
            </a:r>
            <a:endParaRPr lang="es-CO" sz="2127" dirty="0"/>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8462" r="11795"/>
          <a:stretch/>
        </p:blipFill>
        <p:spPr>
          <a:xfrm>
            <a:off x="3049784" y="244509"/>
            <a:ext cx="4335819" cy="4143520"/>
          </a:xfrm>
          <a:prstGeom prst="rect">
            <a:avLst/>
          </a:prstGeom>
        </p:spPr>
      </p:pic>
      <p:sp>
        <p:nvSpPr>
          <p:cNvPr id="5" name="Rectángulo 4"/>
          <p:cNvSpPr/>
          <p:nvPr/>
        </p:nvSpPr>
        <p:spPr>
          <a:xfrm>
            <a:off x="1318185" y="3320680"/>
            <a:ext cx="2618661" cy="78395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2127" dirty="0">
                <a:solidFill>
                  <a:schemeClr val="bg1"/>
                </a:solidFill>
                <a:latin typeface="Impact" panose="020B0806030902050204" pitchFamily="34" charset="0"/>
              </a:rPr>
              <a:t>Augusto Posada</a:t>
            </a:r>
          </a:p>
          <a:p>
            <a:pPr algn="ctr"/>
            <a:r>
              <a:rPr lang="es-CO" sz="2127" dirty="0">
                <a:solidFill>
                  <a:schemeClr val="bg1"/>
                </a:solidFill>
                <a:latin typeface="Impact" panose="020B0806030902050204" pitchFamily="34" charset="0"/>
              </a:rPr>
              <a:t>Invitado</a:t>
            </a:r>
            <a:endParaRPr lang="es-CO" sz="2127" dirty="0">
              <a:solidFill>
                <a:schemeClr val="bg1"/>
              </a:solidFill>
              <a:latin typeface="Impact" panose="020B0806030902050204" pitchFamily="34" charset="0"/>
            </a:endParaRPr>
          </a:p>
        </p:txBody>
      </p:sp>
    </p:spTree>
    <p:extLst>
      <p:ext uri="{BB962C8B-B14F-4D97-AF65-F5344CB8AC3E}">
        <p14:creationId xmlns:p14="http://schemas.microsoft.com/office/powerpoint/2010/main" val="3827281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8552"/>
          <a:stretch/>
        </p:blipFill>
        <p:spPr>
          <a:xfrm>
            <a:off x="2523087" y="7333481"/>
            <a:ext cx="2729990" cy="2724920"/>
          </a:xfrm>
          <a:prstGeom prst="rect">
            <a:avLst/>
          </a:prstGeom>
        </p:spPr>
      </p:pic>
      <p:pic>
        <p:nvPicPr>
          <p:cNvPr id="14" name="Imagen 13"/>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593" r="19126"/>
          <a:stretch/>
        </p:blipFill>
        <p:spPr>
          <a:xfrm>
            <a:off x="0" y="-1"/>
            <a:ext cx="7772399" cy="7269245"/>
          </a:xfrm>
          <a:prstGeom prst="rect">
            <a:avLst/>
          </a:prstGeom>
        </p:spPr>
      </p:pic>
      <p:sp>
        <p:nvSpPr>
          <p:cNvPr id="7" name="Rectángulo 6"/>
          <p:cNvSpPr/>
          <p:nvPr/>
        </p:nvSpPr>
        <p:spPr>
          <a:xfrm>
            <a:off x="1461608" y="2305422"/>
            <a:ext cx="5114750" cy="403134"/>
          </a:xfrm>
          <a:prstGeom prst="rect">
            <a:avLst/>
          </a:prstGeom>
          <a:solidFill>
            <a:schemeClr val="accent4">
              <a:lumMod val="60000"/>
              <a:lumOff val="4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2127"/>
          </a:p>
        </p:txBody>
      </p:sp>
      <p:sp>
        <p:nvSpPr>
          <p:cNvPr id="8" name="Rectángulo 7"/>
          <p:cNvSpPr/>
          <p:nvPr/>
        </p:nvSpPr>
        <p:spPr>
          <a:xfrm>
            <a:off x="1461608" y="4547855"/>
            <a:ext cx="5114750" cy="403134"/>
          </a:xfrm>
          <a:prstGeom prst="rect">
            <a:avLst/>
          </a:prstGeom>
          <a:solidFill>
            <a:schemeClr val="accent4">
              <a:lumMod val="60000"/>
              <a:lumOff val="4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2127"/>
          </a:p>
        </p:txBody>
      </p:sp>
      <p:sp>
        <p:nvSpPr>
          <p:cNvPr id="10" name="Rectángulo 9"/>
          <p:cNvSpPr/>
          <p:nvPr/>
        </p:nvSpPr>
        <p:spPr>
          <a:xfrm>
            <a:off x="1461608" y="2884928"/>
            <a:ext cx="5114750" cy="1473958"/>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4298" dirty="0">
                <a:latin typeface="Impact" panose="020B0806030902050204" pitchFamily="34" charset="0"/>
              </a:rPr>
              <a:t>ENTREVISTAS DSMUN</a:t>
            </a:r>
            <a:endParaRPr lang="es-CO" sz="4298" dirty="0">
              <a:latin typeface="Impact" panose="020B0806030902050204" pitchFamily="34" charset="0"/>
            </a:endParaRPr>
          </a:p>
        </p:txBody>
      </p:sp>
      <p:sp>
        <p:nvSpPr>
          <p:cNvPr id="15" name="CuadroTexto 14"/>
          <p:cNvSpPr txBox="1"/>
          <p:nvPr/>
        </p:nvSpPr>
        <p:spPr>
          <a:xfrm>
            <a:off x="2065799" y="7659544"/>
            <a:ext cx="3665999" cy="1679947"/>
          </a:xfrm>
          <a:prstGeom prst="rect">
            <a:avLst/>
          </a:prstGeom>
          <a:noFill/>
        </p:spPr>
        <p:txBody>
          <a:bodyPr wrap="square" rtlCol="0">
            <a:spAutoFit/>
          </a:bodyPr>
          <a:lstStyle/>
          <a:p>
            <a:pPr algn="ctr"/>
            <a:r>
              <a:rPr lang="es-CO" sz="2579" b="1" i="1" dirty="0">
                <a:solidFill>
                  <a:schemeClr val="bg1">
                    <a:lumMod val="50000"/>
                  </a:schemeClr>
                </a:solidFill>
              </a:rPr>
              <a:t>Esta sección permite conocer más allá a nuestros delegados y presidentes</a:t>
            </a:r>
            <a:endParaRPr lang="es-CO" sz="2579" b="1" i="1" dirty="0">
              <a:solidFill>
                <a:schemeClr val="bg1">
                  <a:lumMod val="50000"/>
                </a:schemeClr>
              </a:solidFill>
            </a:endParaRPr>
          </a:p>
        </p:txBody>
      </p:sp>
    </p:spTree>
    <p:extLst>
      <p:ext uri="{BB962C8B-B14F-4D97-AF65-F5344CB8AC3E}">
        <p14:creationId xmlns:p14="http://schemas.microsoft.com/office/powerpoint/2010/main" val="3107763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7772399" cy="21774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439" dirty="0">
                <a:latin typeface="Impact" panose="020B0806030902050204" pitchFamily="34" charset="0"/>
              </a:rPr>
              <a:t>			JOSÉ DAVID GUTIÉRREZ</a:t>
            </a:r>
          </a:p>
          <a:p>
            <a:pPr lvl="2" algn="ctr"/>
            <a:r>
              <a:rPr lang="es-CO" sz="2127" dirty="0"/>
              <a:t>		Secretario General</a:t>
            </a:r>
            <a:endParaRPr lang="es-CO" sz="2127" dirty="0"/>
          </a:p>
        </p:txBody>
      </p:sp>
      <p:sp>
        <p:nvSpPr>
          <p:cNvPr id="6" name="Rectángulo 5"/>
          <p:cNvSpPr/>
          <p:nvPr/>
        </p:nvSpPr>
        <p:spPr>
          <a:xfrm>
            <a:off x="1" y="3017204"/>
            <a:ext cx="7772398" cy="680288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27"/>
          </a:p>
        </p:txBody>
      </p:sp>
      <p:sp>
        <p:nvSpPr>
          <p:cNvPr id="8" name="CuadroTexto 7"/>
          <p:cNvSpPr txBox="1"/>
          <p:nvPr/>
        </p:nvSpPr>
        <p:spPr>
          <a:xfrm>
            <a:off x="172843" y="3006233"/>
            <a:ext cx="7426713" cy="6311664"/>
          </a:xfrm>
          <a:prstGeom prst="rect">
            <a:avLst/>
          </a:prstGeom>
          <a:noFill/>
        </p:spPr>
        <p:txBody>
          <a:bodyPr wrap="square" rtlCol="0">
            <a:spAutoFit/>
          </a:bodyPr>
          <a:lstStyle/>
          <a:p>
            <a:pPr algn="just"/>
            <a:r>
              <a:rPr lang="es-CO" sz="2127" dirty="0">
                <a:latin typeface="Arial" panose="020B0604020202020204" pitchFamily="34" charset="0"/>
                <a:cs typeface="Arial" panose="020B0604020202020204" pitchFamily="34" charset="0"/>
              </a:rPr>
              <a:t>Entrevistamos a </a:t>
            </a:r>
            <a:r>
              <a:rPr lang="es-CO" sz="2127" dirty="0">
                <a:latin typeface="Arial" panose="020B0604020202020204" pitchFamily="34" charset="0"/>
                <a:cs typeface="Arial" panose="020B0604020202020204" pitchFamily="34" charset="0"/>
              </a:rPr>
              <a:t>José </a:t>
            </a:r>
            <a:r>
              <a:rPr lang="es-CO" sz="2127" dirty="0">
                <a:latin typeface="Arial" panose="020B0604020202020204" pitchFamily="34" charset="0"/>
                <a:cs typeface="Arial" panose="020B0604020202020204" pitchFamily="34" charset="0"/>
              </a:rPr>
              <a:t>David </a:t>
            </a:r>
            <a:r>
              <a:rPr lang="es-CO" sz="2127" dirty="0">
                <a:latin typeface="Arial" panose="020B0604020202020204" pitchFamily="34" charset="0"/>
                <a:cs typeface="Arial" panose="020B0604020202020204" pitchFamily="34" charset="0"/>
              </a:rPr>
              <a:t>Gutiérrez </a:t>
            </a:r>
            <a:r>
              <a:rPr lang="es-CO" sz="2127" dirty="0">
                <a:latin typeface="Arial" panose="020B0604020202020204" pitchFamily="34" charset="0"/>
                <a:cs typeface="Arial" panose="020B0604020202020204" pitchFamily="34" charset="0"/>
              </a:rPr>
              <a:t>de </a:t>
            </a:r>
            <a:r>
              <a:rPr lang="es-CO" sz="2127" dirty="0" err="1">
                <a:latin typeface="Arial" panose="020B0604020202020204" pitchFamily="34" charset="0"/>
                <a:cs typeface="Arial" panose="020B0604020202020204" pitchFamily="34" charset="0"/>
              </a:rPr>
              <a:t>Klasse</a:t>
            </a:r>
            <a:r>
              <a:rPr lang="es-CO" sz="2127" dirty="0">
                <a:latin typeface="Arial" panose="020B0604020202020204" pitchFamily="34" charset="0"/>
                <a:cs typeface="Arial" panose="020B0604020202020204" pitchFamily="34" charset="0"/>
              </a:rPr>
              <a:t> </a:t>
            </a:r>
            <a:r>
              <a:rPr lang="es-CO" sz="2127" dirty="0">
                <a:latin typeface="Arial" panose="020B0604020202020204" pitchFamily="34" charset="0"/>
                <a:cs typeface="Arial" panose="020B0604020202020204" pitchFamily="34" charset="0"/>
              </a:rPr>
              <a:t>12A, el cual es secretario general de </a:t>
            </a:r>
            <a:r>
              <a:rPr lang="es-CO" sz="2127" dirty="0">
                <a:latin typeface="Arial" panose="020B0604020202020204" pitchFamily="34" charset="0"/>
                <a:cs typeface="Arial" panose="020B0604020202020204" pitchFamily="34" charset="0"/>
              </a:rPr>
              <a:t>DSMUN</a:t>
            </a:r>
            <a:r>
              <a:rPr lang="es-CO" sz="2127" dirty="0">
                <a:latin typeface="Arial" panose="020B0604020202020204" pitchFamily="34" charset="0"/>
                <a:cs typeface="Arial" panose="020B0604020202020204" pitchFamily="34" charset="0"/>
              </a:rPr>
              <a:t>, como también personero</a:t>
            </a:r>
            <a:r>
              <a:rPr lang="es-CO" sz="2127" dirty="0">
                <a:latin typeface="Arial" panose="020B0604020202020204" pitchFamily="34" charset="0"/>
                <a:cs typeface="Arial" panose="020B0604020202020204" pitchFamily="34" charset="0"/>
              </a:rPr>
              <a:t>.</a:t>
            </a:r>
          </a:p>
          <a:p>
            <a:pPr algn="just"/>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Para él, estar </a:t>
            </a:r>
            <a:r>
              <a:rPr lang="es-CO" sz="2127" dirty="0">
                <a:latin typeface="Arial" panose="020B0604020202020204" pitchFamily="34" charset="0"/>
                <a:cs typeface="Arial" panose="020B0604020202020204" pitchFamily="34" charset="0"/>
              </a:rPr>
              <a:t>en la ONU genera pasión y lo considera una experiencia formativa, que permite el balance entre lo académico y lo real</a:t>
            </a:r>
            <a:r>
              <a:rPr lang="es-CO" sz="2127" dirty="0">
                <a:latin typeface="Arial" panose="020B0604020202020204" pitchFamily="34" charset="0"/>
                <a:cs typeface="Arial" panose="020B0604020202020204" pitchFamily="34" charset="0"/>
              </a:rPr>
              <a:t>.</a:t>
            </a:r>
          </a:p>
          <a:p>
            <a:pPr algn="just"/>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José </a:t>
            </a:r>
            <a:r>
              <a:rPr lang="es-CO" sz="2127" dirty="0">
                <a:latin typeface="Arial" panose="020B0604020202020204" pitchFamily="34" charset="0"/>
                <a:cs typeface="Arial" panose="020B0604020202020204" pitchFamily="34" charset="0"/>
              </a:rPr>
              <a:t>David ha participado en este programa desde clase 8, en total completando dieciocho modelos. Además ha sido presidente en tres </a:t>
            </a:r>
            <a:r>
              <a:rPr lang="es-CO" sz="2127" dirty="0">
                <a:latin typeface="Arial" panose="020B0604020202020204" pitchFamily="34" charset="0"/>
                <a:cs typeface="Arial" panose="020B0604020202020204" pitchFamily="34" charset="0"/>
              </a:rPr>
              <a:t>ocasiones </a:t>
            </a:r>
            <a:r>
              <a:rPr lang="es-CO" sz="2127" dirty="0">
                <a:latin typeface="Arial" panose="020B0604020202020204" pitchFamily="34" charset="0"/>
                <a:cs typeface="Arial" panose="020B0604020202020204" pitchFamily="34" charset="0"/>
              </a:rPr>
              <a:t>y participo en un modelo en Alemania. </a:t>
            </a:r>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Inicialmente </a:t>
            </a:r>
            <a:r>
              <a:rPr lang="es-CO" sz="2127" dirty="0">
                <a:latin typeface="Arial" panose="020B0604020202020204" pitchFamily="34" charset="0"/>
                <a:cs typeface="Arial" panose="020B0604020202020204" pitchFamily="34" charset="0"/>
              </a:rPr>
              <a:t>ingreso por curiosidad y luego está se convirtió en una experiencia la </a:t>
            </a:r>
            <a:r>
              <a:rPr lang="es-CO" sz="2127" dirty="0">
                <a:latin typeface="Arial" panose="020B0604020202020204" pitchFamily="34" charset="0"/>
                <a:cs typeface="Arial" panose="020B0604020202020204" pitchFamily="34" charset="0"/>
              </a:rPr>
              <a:t>cual </a:t>
            </a:r>
            <a:r>
              <a:rPr lang="es-CO" sz="2127" dirty="0">
                <a:latin typeface="Arial" panose="020B0604020202020204" pitchFamily="34" charset="0"/>
                <a:cs typeface="Arial" panose="020B0604020202020204" pitchFamily="34" charset="0"/>
              </a:rPr>
              <a:t>le ha brindado mucho conocimiento a nivel  internacional. Esta es una de las razones por las que se moviliza en el colegio</a:t>
            </a:r>
            <a:r>
              <a:rPr lang="es-CO" sz="2127" dirty="0">
                <a:latin typeface="Arial" panose="020B0604020202020204" pitchFamily="34" charset="0"/>
                <a:cs typeface="Arial" panose="020B0604020202020204" pitchFamily="34" charset="0"/>
              </a:rPr>
              <a:t>.</a:t>
            </a:r>
          </a:p>
          <a:p>
            <a:pPr algn="just"/>
            <a:r>
              <a:rPr lang="es-CO" sz="2127" dirty="0">
                <a:latin typeface="Arial" panose="020B0604020202020204" pitchFamily="34" charset="0"/>
                <a:cs typeface="Arial" panose="020B0604020202020204" pitchFamily="34" charset="0"/>
              </a:rPr>
              <a:t>Para </a:t>
            </a:r>
            <a:r>
              <a:rPr lang="es-CO" sz="2127" dirty="0">
                <a:latin typeface="Arial" panose="020B0604020202020204" pitchFamily="34" charset="0"/>
                <a:cs typeface="Arial" panose="020B0604020202020204" pitchFamily="34" charset="0"/>
              </a:rPr>
              <a:t>finalizar nos contó su mejor experiencia fue haberse convertido en secretario general. Y las muchas oportunidades que este programa le trajo.</a:t>
            </a:r>
          </a:p>
        </p:txBody>
      </p:sp>
      <p:sp>
        <p:nvSpPr>
          <p:cNvPr id="4" name="Rectángulo 3"/>
          <p:cNvSpPr/>
          <p:nvPr/>
        </p:nvSpPr>
        <p:spPr>
          <a:xfrm>
            <a:off x="0" y="9200504"/>
            <a:ext cx="6239126"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127"/>
          </a:p>
        </p:txBody>
      </p:sp>
      <p:sp>
        <p:nvSpPr>
          <p:cNvPr id="9" name="Rectángulo 8"/>
          <p:cNvSpPr/>
          <p:nvPr/>
        </p:nvSpPr>
        <p:spPr>
          <a:xfrm>
            <a:off x="0" y="9446163"/>
            <a:ext cx="6654858" cy="491319"/>
          </a:xfrm>
          <a:prstGeom prst="rect">
            <a:avLst/>
          </a:prstGeom>
          <a:solidFill>
            <a:schemeClr val="accent4">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2127" dirty="0">
                <a:solidFill>
                  <a:schemeClr val="bg2">
                    <a:lumMod val="50000"/>
                  </a:schemeClr>
                </a:solidFill>
                <a:latin typeface="Impact" panose="020B0806030902050204" pitchFamily="34" charset="0"/>
              </a:rPr>
              <a:t>Entrevistas DSMUN</a:t>
            </a:r>
            <a:endParaRPr lang="es-CO" sz="2127" dirty="0">
              <a:solidFill>
                <a:schemeClr val="bg2">
                  <a:lumMod val="50000"/>
                </a:schemeClr>
              </a:solidFill>
              <a:latin typeface="Impact" panose="020B0806030902050204" pitchFamily="34"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47772" t="25672" r="14779" b="26609"/>
          <a:stretch/>
        </p:blipFill>
        <p:spPr>
          <a:xfrm rot="16200000">
            <a:off x="306212" y="522979"/>
            <a:ext cx="2760613" cy="2345133"/>
          </a:xfrm>
          <a:prstGeom prst="rect">
            <a:avLst/>
          </a:prstGeom>
        </p:spPr>
      </p:pic>
    </p:spTree>
    <p:extLst>
      <p:ext uri="{BB962C8B-B14F-4D97-AF65-F5344CB8AC3E}">
        <p14:creationId xmlns:p14="http://schemas.microsoft.com/office/powerpoint/2010/main" val="272602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0"/>
            <a:ext cx="7772398" cy="21774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439" dirty="0">
                <a:latin typeface="Impact" panose="020B0806030902050204" pitchFamily="34" charset="0"/>
              </a:rPr>
              <a:t>	Samuel Henao</a:t>
            </a:r>
          </a:p>
          <a:p>
            <a:pPr lvl="2"/>
            <a:r>
              <a:rPr lang="es-CO" sz="2127" dirty="0"/>
              <a:t> </a:t>
            </a:r>
            <a:r>
              <a:rPr lang="es-CO" sz="2127" dirty="0"/>
              <a:t>         Presidente FMI</a:t>
            </a:r>
            <a:endParaRPr lang="es-CO" sz="2127" dirty="0"/>
          </a:p>
        </p:txBody>
      </p:sp>
      <p:sp>
        <p:nvSpPr>
          <p:cNvPr id="6" name="Rectángulo 5"/>
          <p:cNvSpPr/>
          <p:nvPr/>
        </p:nvSpPr>
        <p:spPr>
          <a:xfrm>
            <a:off x="0" y="3017204"/>
            <a:ext cx="7772399" cy="680288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27"/>
          </a:p>
        </p:txBody>
      </p:sp>
      <p:sp>
        <p:nvSpPr>
          <p:cNvPr id="8" name="CuadroTexto 7"/>
          <p:cNvSpPr txBox="1"/>
          <p:nvPr/>
        </p:nvSpPr>
        <p:spPr>
          <a:xfrm>
            <a:off x="426493" y="3441528"/>
            <a:ext cx="6919414" cy="5656998"/>
          </a:xfrm>
          <a:prstGeom prst="rect">
            <a:avLst/>
          </a:prstGeom>
          <a:noFill/>
        </p:spPr>
        <p:txBody>
          <a:bodyPr wrap="square" rtlCol="0">
            <a:spAutoFit/>
          </a:bodyPr>
          <a:lstStyle/>
          <a:p>
            <a:pPr algn="just"/>
            <a:r>
              <a:rPr lang="es-CO" sz="2127" dirty="0">
                <a:latin typeface="Arial" panose="020B0604020202020204" pitchFamily="34" charset="0"/>
                <a:cs typeface="Arial" panose="020B0604020202020204" pitchFamily="34" charset="0"/>
              </a:rPr>
              <a:t>Tuvimos la oportunidad de entrevistar a Samuel Henao de </a:t>
            </a:r>
            <a:r>
              <a:rPr lang="es-CO" sz="2127" dirty="0" err="1">
                <a:latin typeface="Arial" panose="020B0604020202020204" pitchFamily="34" charset="0"/>
                <a:cs typeface="Arial" panose="020B0604020202020204" pitchFamily="34" charset="0"/>
              </a:rPr>
              <a:t>Klasse</a:t>
            </a:r>
            <a:r>
              <a:rPr lang="es-CO" sz="2127" dirty="0">
                <a:latin typeface="Arial" panose="020B0604020202020204" pitchFamily="34" charset="0"/>
                <a:cs typeface="Arial" panose="020B0604020202020204" pitchFamily="34" charset="0"/>
              </a:rPr>
              <a:t> 12ª, quien </a:t>
            </a:r>
            <a:r>
              <a:rPr lang="es-CO" sz="2127" dirty="0">
                <a:latin typeface="Arial" panose="020B0604020202020204" pitchFamily="34" charset="0"/>
                <a:cs typeface="Arial" panose="020B0604020202020204" pitchFamily="34" charset="0"/>
              </a:rPr>
              <a:t>también </a:t>
            </a:r>
            <a:r>
              <a:rPr lang="es-CO" sz="2127" dirty="0">
                <a:latin typeface="Arial" panose="020B0604020202020204" pitchFamily="34" charset="0"/>
                <a:cs typeface="Arial" panose="020B0604020202020204" pitchFamily="34" charset="0"/>
              </a:rPr>
              <a:t>forma </a:t>
            </a:r>
            <a:r>
              <a:rPr lang="es-CO" sz="2127" dirty="0">
                <a:latin typeface="Arial" panose="020B0604020202020204" pitchFamily="34" charset="0"/>
                <a:cs typeface="Arial" panose="020B0604020202020204" pitchFamily="34" charset="0"/>
              </a:rPr>
              <a:t>parte de los presidentes del DSMUN</a:t>
            </a:r>
            <a:r>
              <a:rPr lang="es-CO" sz="2127" dirty="0">
                <a:latin typeface="Arial" panose="020B0604020202020204" pitchFamily="34" charset="0"/>
                <a:cs typeface="Arial" panose="020B0604020202020204" pitchFamily="34" charset="0"/>
              </a:rPr>
              <a:t>.</a:t>
            </a:r>
          </a:p>
          <a:p>
            <a:pPr algn="just"/>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É</a:t>
            </a:r>
            <a:r>
              <a:rPr lang="es-CO" sz="2127" dirty="0">
                <a:latin typeface="Arial" panose="020B0604020202020204" pitchFamily="34" charset="0"/>
                <a:cs typeface="Arial" panose="020B0604020202020204" pitchFamily="34" charset="0"/>
              </a:rPr>
              <a:t>l nos compartió, </a:t>
            </a:r>
            <a:r>
              <a:rPr lang="es-CO" sz="2127" dirty="0">
                <a:latin typeface="Arial" panose="020B0604020202020204" pitchFamily="34" charset="0"/>
                <a:cs typeface="Arial" panose="020B0604020202020204" pitchFamily="34" charset="0"/>
              </a:rPr>
              <a:t>que el programa le ha ayudado mucho a mejoras </a:t>
            </a:r>
            <a:r>
              <a:rPr lang="es-CO" sz="2127" dirty="0">
                <a:latin typeface="Arial" panose="020B0604020202020204" pitchFamily="34" charset="0"/>
                <a:cs typeface="Arial" panose="020B0604020202020204" pitchFamily="34" charset="0"/>
              </a:rPr>
              <a:t>su capacidad argumentativa, </a:t>
            </a:r>
            <a:r>
              <a:rPr lang="es-CO" sz="2127" dirty="0">
                <a:latin typeface="Arial" panose="020B0604020202020204" pitchFamily="34" charset="0"/>
                <a:cs typeface="Arial" panose="020B0604020202020204" pitchFamily="34" charset="0"/>
              </a:rPr>
              <a:t>a abrir la mente, y a pensar de forma global</a:t>
            </a:r>
            <a:r>
              <a:rPr lang="es-CO" sz="2127" dirty="0">
                <a:latin typeface="Arial" panose="020B0604020202020204" pitchFamily="34" charset="0"/>
                <a:cs typeface="Arial" panose="020B0604020202020204" pitchFamily="34" charset="0"/>
              </a:rPr>
              <a:t>. Samuel </a:t>
            </a:r>
            <a:r>
              <a:rPr lang="es-CO" sz="2127" dirty="0">
                <a:latin typeface="Arial" panose="020B0604020202020204" pitchFamily="34" charset="0"/>
                <a:cs typeface="Arial" panose="020B0604020202020204" pitchFamily="34" charset="0"/>
              </a:rPr>
              <a:t>pertenece a la ONU </a:t>
            </a:r>
            <a:r>
              <a:rPr lang="es-CO" sz="2127" dirty="0">
                <a:latin typeface="Arial" panose="020B0604020202020204" pitchFamily="34" charset="0"/>
                <a:cs typeface="Arial" panose="020B0604020202020204" pitchFamily="34" charset="0"/>
              </a:rPr>
              <a:t>desde </a:t>
            </a:r>
            <a:r>
              <a:rPr lang="es-CO" sz="2127" dirty="0" err="1">
                <a:latin typeface="Arial" panose="020B0604020202020204" pitchFamily="34" charset="0"/>
                <a:cs typeface="Arial" panose="020B0604020202020204" pitchFamily="34" charset="0"/>
              </a:rPr>
              <a:t>Klasse</a:t>
            </a:r>
            <a:r>
              <a:rPr lang="es-CO" sz="2127" dirty="0">
                <a:latin typeface="Arial" panose="020B0604020202020204" pitchFamily="34" charset="0"/>
                <a:cs typeface="Arial" panose="020B0604020202020204" pitchFamily="34" charset="0"/>
              </a:rPr>
              <a:t> 8</a:t>
            </a:r>
            <a:r>
              <a:rPr lang="es-CO" sz="2127" dirty="0">
                <a:latin typeface="Arial" panose="020B0604020202020204" pitchFamily="34" charset="0"/>
                <a:cs typeface="Arial" panose="020B0604020202020204" pitchFamily="34" charset="0"/>
              </a:rPr>
              <a:t>, y ha hecho parte de </a:t>
            </a:r>
            <a:r>
              <a:rPr lang="es-CO" sz="2127" dirty="0">
                <a:latin typeface="Arial" panose="020B0604020202020204" pitchFamily="34" charset="0"/>
                <a:cs typeface="Arial" panose="020B0604020202020204" pitchFamily="34" charset="0"/>
              </a:rPr>
              <a:t>nueve modelos.</a:t>
            </a:r>
          </a:p>
          <a:p>
            <a:pPr algn="just"/>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Decidió </a:t>
            </a:r>
            <a:r>
              <a:rPr lang="es-CO" sz="2127" dirty="0">
                <a:latin typeface="Arial" panose="020B0604020202020204" pitchFamily="34" charset="0"/>
                <a:cs typeface="Arial" panose="020B0604020202020204" pitchFamily="34" charset="0"/>
              </a:rPr>
              <a:t>participar en el programa ya que quería adquirir competencias </a:t>
            </a:r>
            <a:r>
              <a:rPr lang="es-CO" sz="2127" dirty="0">
                <a:latin typeface="Arial" panose="020B0604020202020204" pitchFamily="34" charset="0"/>
                <a:cs typeface="Arial" panose="020B0604020202020204" pitchFamily="34" charset="0"/>
              </a:rPr>
              <a:t>como ser </a:t>
            </a:r>
            <a:r>
              <a:rPr lang="es-CO" sz="2127" dirty="0">
                <a:latin typeface="Arial" panose="020B0604020202020204" pitchFamily="34" charset="0"/>
                <a:cs typeface="Arial" panose="020B0604020202020204" pitchFamily="34" charset="0"/>
              </a:rPr>
              <a:t>capaz de ponerse </a:t>
            </a:r>
            <a:r>
              <a:rPr lang="es-CO" sz="2127" dirty="0">
                <a:latin typeface="Arial" panose="020B0604020202020204" pitchFamily="34" charset="0"/>
                <a:cs typeface="Arial" panose="020B0604020202020204" pitchFamily="34" charset="0"/>
              </a:rPr>
              <a:t>en </a:t>
            </a:r>
            <a:r>
              <a:rPr lang="es-CO" sz="2127" dirty="0">
                <a:latin typeface="Arial" panose="020B0604020202020204" pitchFamily="34" charset="0"/>
                <a:cs typeface="Arial" panose="020B0604020202020204" pitchFamily="34" charset="0"/>
              </a:rPr>
              <a:t>las situaciones </a:t>
            </a:r>
            <a:r>
              <a:rPr lang="es-CO" sz="2127" dirty="0">
                <a:latin typeface="Arial" panose="020B0604020202020204" pitchFamily="34" charset="0"/>
                <a:cs typeface="Arial" panose="020B0604020202020204" pitchFamily="34" charset="0"/>
              </a:rPr>
              <a:t>ajenas </a:t>
            </a:r>
            <a:r>
              <a:rPr lang="es-CO" sz="2127" dirty="0">
                <a:latin typeface="Arial" panose="020B0604020202020204" pitchFamily="34" charset="0"/>
                <a:cs typeface="Arial" panose="020B0604020202020204" pitchFamily="34" charset="0"/>
              </a:rPr>
              <a:t>y de ampliar su conocimiento. </a:t>
            </a:r>
            <a:endParaRPr lang="es-CO" sz="2127" dirty="0">
              <a:latin typeface="Arial" panose="020B0604020202020204" pitchFamily="34" charset="0"/>
              <a:cs typeface="Arial" panose="020B0604020202020204" pitchFamily="34" charset="0"/>
            </a:endParaRPr>
          </a:p>
          <a:p>
            <a:pPr algn="just"/>
            <a:endParaRPr lang="es-CO" sz="2127" dirty="0">
              <a:latin typeface="Arial" panose="020B0604020202020204" pitchFamily="34" charset="0"/>
              <a:cs typeface="Arial" panose="020B0604020202020204" pitchFamily="34" charset="0"/>
            </a:endParaRPr>
          </a:p>
          <a:p>
            <a:pPr algn="just"/>
            <a:r>
              <a:rPr lang="es-CO" sz="2127" dirty="0">
                <a:latin typeface="Arial" panose="020B0604020202020204" pitchFamily="34" charset="0"/>
                <a:cs typeface="Arial" panose="020B0604020202020204" pitchFamily="34" charset="0"/>
              </a:rPr>
              <a:t>Por </a:t>
            </a:r>
            <a:r>
              <a:rPr lang="es-CO" sz="2127" dirty="0">
                <a:latin typeface="Arial" panose="020B0604020202020204" pitchFamily="34" charset="0"/>
                <a:cs typeface="Arial" panose="020B0604020202020204" pitchFamily="34" charset="0"/>
              </a:rPr>
              <a:t>último Samuel expresó que lo mejor de  estar en </a:t>
            </a:r>
            <a:r>
              <a:rPr lang="es-CO" sz="2127" dirty="0">
                <a:latin typeface="Arial" panose="020B0604020202020204" pitchFamily="34" charset="0"/>
                <a:cs typeface="Arial" panose="020B0604020202020204" pitchFamily="34" charset="0"/>
              </a:rPr>
              <a:t>DMUN </a:t>
            </a:r>
            <a:r>
              <a:rPr lang="es-CO" sz="2127" dirty="0">
                <a:latin typeface="Arial" panose="020B0604020202020204" pitchFamily="34" charset="0"/>
                <a:cs typeface="Arial" panose="020B0604020202020204" pitchFamily="34" charset="0"/>
              </a:rPr>
              <a:t>es ser delegado, ir a otros colegios, y enriquecerse con las opiniones de los demás.</a:t>
            </a:r>
          </a:p>
        </p:txBody>
      </p:sp>
      <p:sp>
        <p:nvSpPr>
          <p:cNvPr id="4" name="Rectángulo 3"/>
          <p:cNvSpPr/>
          <p:nvPr/>
        </p:nvSpPr>
        <p:spPr>
          <a:xfrm>
            <a:off x="0" y="9208176"/>
            <a:ext cx="6239126"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127"/>
          </a:p>
        </p:txBody>
      </p:sp>
      <p:sp>
        <p:nvSpPr>
          <p:cNvPr id="9" name="Rectángulo 8"/>
          <p:cNvSpPr/>
          <p:nvPr/>
        </p:nvSpPr>
        <p:spPr>
          <a:xfrm>
            <a:off x="0" y="9453835"/>
            <a:ext cx="6654858" cy="491319"/>
          </a:xfrm>
          <a:prstGeom prst="rect">
            <a:avLst/>
          </a:prstGeom>
          <a:solidFill>
            <a:schemeClr val="accent4">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2127" dirty="0">
                <a:solidFill>
                  <a:schemeClr val="bg2">
                    <a:lumMod val="50000"/>
                  </a:schemeClr>
                </a:solidFill>
                <a:latin typeface="Impact" panose="020B0806030902050204" pitchFamily="34" charset="0"/>
              </a:rPr>
              <a:t>Entrevistas DSMUN</a:t>
            </a:r>
            <a:endParaRPr lang="es-CO" sz="2127" dirty="0">
              <a:solidFill>
                <a:schemeClr val="bg2">
                  <a:lumMod val="50000"/>
                </a:schemeClr>
              </a:solidFill>
              <a:latin typeface="Impact" panose="020B0806030902050204" pitchFamily="34" charset="0"/>
            </a:endParaRPr>
          </a:p>
        </p:txBody>
      </p:sp>
      <p:pic>
        <p:nvPicPr>
          <p:cNvPr id="10" name="Imagen 9"/>
          <p:cNvPicPr>
            <a:picLocks noChangeAspect="1"/>
          </p:cNvPicPr>
          <p:nvPr/>
        </p:nvPicPr>
        <p:blipFill rotWithShape="1">
          <a:blip r:embed="rId2" cstate="print">
            <a:extLst>
              <a:ext uri="{28A0092B-C50C-407E-A947-70E740481C1C}">
                <a14:useLocalDpi xmlns:a14="http://schemas.microsoft.com/office/drawing/2010/main" val="0"/>
              </a:ext>
            </a:extLst>
          </a:blip>
          <a:srcRect l="33206" t="2343" r="30529" b="40770"/>
          <a:stretch/>
        </p:blipFill>
        <p:spPr>
          <a:xfrm>
            <a:off x="4660973" y="424322"/>
            <a:ext cx="2355813" cy="2771547"/>
          </a:xfrm>
          <a:prstGeom prst="rect">
            <a:avLst/>
          </a:prstGeom>
        </p:spPr>
      </p:pic>
    </p:spTree>
    <p:extLst>
      <p:ext uri="{BB962C8B-B14F-4D97-AF65-F5344CB8AC3E}">
        <p14:creationId xmlns:p14="http://schemas.microsoft.com/office/powerpoint/2010/main" val="112970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3712847" y="3712845"/>
            <a:ext cx="10058401" cy="263270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6448" dirty="0">
                <a:solidFill>
                  <a:schemeClr val="accent4">
                    <a:lumMod val="60000"/>
                    <a:lumOff val="40000"/>
                  </a:schemeClr>
                </a:solidFill>
                <a:latin typeface="Impact" panose="020B0806030902050204" pitchFamily="34" charset="0"/>
              </a:rPr>
              <a:t>	Redacción</a:t>
            </a:r>
          </a:p>
          <a:p>
            <a:r>
              <a:rPr lang="es-CO" sz="2579" dirty="0">
                <a:solidFill>
                  <a:schemeClr val="tx1"/>
                </a:solidFill>
                <a:latin typeface="Impact" panose="020B0806030902050204" pitchFamily="34" charset="0"/>
              </a:rPr>
              <a:t>	DSMUN 2017</a:t>
            </a:r>
            <a:endParaRPr lang="es-CO" sz="2579" dirty="0">
              <a:solidFill>
                <a:schemeClr val="tx1"/>
              </a:solidFill>
              <a:latin typeface="Impact" panose="020B0806030902050204" pitchFamily="34" charset="0"/>
            </a:endParaRPr>
          </a:p>
        </p:txBody>
      </p:sp>
      <p:sp>
        <p:nvSpPr>
          <p:cNvPr id="5" name="CuadroTexto 4"/>
          <p:cNvSpPr txBox="1"/>
          <p:nvPr/>
        </p:nvSpPr>
        <p:spPr>
          <a:xfrm>
            <a:off x="4791292" y="4199694"/>
            <a:ext cx="2746350" cy="9584996"/>
          </a:xfrm>
          <a:prstGeom prst="rect">
            <a:avLst/>
          </a:prstGeom>
          <a:noFill/>
        </p:spPr>
        <p:txBody>
          <a:bodyPr wrap="square" rtlCol="0">
            <a:spAutoFit/>
          </a:bodyPr>
          <a:lstStyle/>
          <a:p>
            <a:r>
              <a:rPr lang="es-CO" sz="2127" dirty="0"/>
              <a:t>Isabel Urrego</a:t>
            </a:r>
          </a:p>
          <a:p>
            <a:r>
              <a:rPr lang="es-CO" sz="2127" i="1" dirty="0">
                <a:solidFill>
                  <a:schemeClr val="bg2">
                    <a:lumMod val="50000"/>
                  </a:schemeClr>
                </a:solidFill>
              </a:rPr>
              <a:t>Diseño y Redacción </a:t>
            </a:r>
          </a:p>
          <a:p>
            <a:endParaRPr lang="es-CO" sz="2127" i="1" dirty="0">
              <a:solidFill>
                <a:schemeClr val="bg2">
                  <a:lumMod val="50000"/>
                </a:schemeClr>
              </a:solidFill>
            </a:endParaRPr>
          </a:p>
          <a:p>
            <a:r>
              <a:rPr lang="es-CO" sz="2127" dirty="0"/>
              <a:t>Catalina Montoya</a:t>
            </a:r>
            <a:endParaRPr lang="es-CO" sz="2127" dirty="0"/>
          </a:p>
          <a:p>
            <a:r>
              <a:rPr lang="es-CO" sz="2127" i="1" dirty="0">
                <a:solidFill>
                  <a:schemeClr val="bg2">
                    <a:lumMod val="50000"/>
                  </a:schemeClr>
                </a:solidFill>
              </a:rPr>
              <a:t>Redacción</a:t>
            </a:r>
          </a:p>
          <a:p>
            <a:endParaRPr lang="es-CO" sz="2127" i="1" dirty="0">
              <a:solidFill>
                <a:schemeClr val="bg2">
                  <a:lumMod val="50000"/>
                </a:schemeClr>
              </a:solidFill>
            </a:endParaRPr>
          </a:p>
          <a:p>
            <a:r>
              <a:rPr lang="es-CO" sz="2127" dirty="0"/>
              <a:t>Sara Restrepo</a:t>
            </a:r>
            <a:endParaRPr lang="es-CO" sz="2127" dirty="0"/>
          </a:p>
          <a:p>
            <a:r>
              <a:rPr lang="es-CO" sz="2127" i="1" dirty="0">
                <a:solidFill>
                  <a:schemeClr val="bg2">
                    <a:lumMod val="50000"/>
                  </a:schemeClr>
                </a:solidFill>
              </a:rPr>
              <a:t>Redacción </a:t>
            </a:r>
          </a:p>
          <a:p>
            <a:endParaRPr lang="es-CO" sz="2127" i="1" dirty="0">
              <a:solidFill>
                <a:schemeClr val="bg2">
                  <a:lumMod val="50000"/>
                </a:schemeClr>
              </a:solidFill>
            </a:endParaRPr>
          </a:p>
          <a:p>
            <a:r>
              <a:rPr lang="es-CO" sz="2127" dirty="0"/>
              <a:t>Miguel Pimiento</a:t>
            </a:r>
            <a:endParaRPr lang="es-CO" sz="2127" dirty="0"/>
          </a:p>
          <a:p>
            <a:r>
              <a:rPr lang="es-CO" sz="2127" i="1" dirty="0">
                <a:solidFill>
                  <a:schemeClr val="bg2">
                    <a:lumMod val="50000"/>
                  </a:schemeClr>
                </a:solidFill>
              </a:rPr>
              <a:t>Entrevistas DSMUN</a:t>
            </a:r>
          </a:p>
          <a:p>
            <a:endParaRPr lang="es-CO" sz="2127" i="1" dirty="0">
              <a:solidFill>
                <a:schemeClr val="bg2">
                  <a:lumMod val="50000"/>
                </a:schemeClr>
              </a:solidFill>
            </a:endParaRPr>
          </a:p>
          <a:p>
            <a:r>
              <a:rPr lang="es-CO" sz="2127" dirty="0"/>
              <a:t>Alicia Vélez</a:t>
            </a:r>
            <a:endParaRPr lang="es-CO" sz="2127" dirty="0"/>
          </a:p>
          <a:p>
            <a:r>
              <a:rPr lang="es-CO" sz="2127" i="1" dirty="0">
                <a:solidFill>
                  <a:schemeClr val="bg2">
                    <a:lumMod val="50000"/>
                  </a:schemeClr>
                </a:solidFill>
              </a:rPr>
              <a:t>Entrevistas DSMUN</a:t>
            </a:r>
          </a:p>
          <a:p>
            <a:endParaRPr lang="es-CO" sz="2127" i="1" dirty="0">
              <a:solidFill>
                <a:schemeClr val="bg2">
                  <a:lumMod val="50000"/>
                </a:schemeClr>
              </a:solidFill>
            </a:endParaRPr>
          </a:p>
          <a:p>
            <a:r>
              <a:rPr lang="es-CO" sz="2127" dirty="0"/>
              <a:t>Luis Daniel Vargas</a:t>
            </a:r>
            <a:endParaRPr lang="es-CO" sz="2127" dirty="0"/>
          </a:p>
          <a:p>
            <a:r>
              <a:rPr lang="es-CO" sz="2127" i="1" dirty="0">
                <a:solidFill>
                  <a:schemeClr val="bg2">
                    <a:lumMod val="50000"/>
                  </a:schemeClr>
                </a:solidFill>
              </a:rPr>
              <a:t>Fotografía</a:t>
            </a:r>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i="1" dirty="0">
              <a:solidFill>
                <a:schemeClr val="bg2">
                  <a:lumMod val="50000"/>
                </a:schemeClr>
              </a:solidFill>
            </a:endParaRPr>
          </a:p>
          <a:p>
            <a:endParaRPr lang="es-CO" sz="2127" dirty="0"/>
          </a:p>
          <a:p>
            <a:endParaRPr lang="es-CO" sz="2127" dirty="0"/>
          </a:p>
        </p:txBody>
      </p:sp>
      <p:pic>
        <p:nvPicPr>
          <p:cNvPr id="2" name="Imagen 1"/>
          <p:cNvPicPr>
            <a:picLocks noChangeAspect="1"/>
          </p:cNvPicPr>
          <p:nvPr/>
        </p:nvPicPr>
        <p:blipFill>
          <a:blip r:embed="rId2"/>
          <a:stretch>
            <a:fillRect/>
          </a:stretch>
        </p:blipFill>
        <p:spPr>
          <a:xfrm>
            <a:off x="2632707" y="-4"/>
            <a:ext cx="5139693" cy="2124407"/>
          </a:xfrm>
          <a:prstGeom prst="rect">
            <a:avLst/>
          </a:prstGeom>
        </p:spPr>
      </p:pic>
    </p:spTree>
    <p:extLst>
      <p:ext uri="{BB962C8B-B14F-4D97-AF65-F5344CB8AC3E}">
        <p14:creationId xmlns:p14="http://schemas.microsoft.com/office/powerpoint/2010/main" val="1657182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1889</TotalTime>
  <Words>709</Words>
  <Application>Microsoft Office PowerPoint</Application>
  <PresentationFormat>Personalizado</PresentationFormat>
  <Paragraphs>87</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Arial Narrow</vt:lpstr>
      <vt:lpstr>Bodoni MT Poster Compressed</vt:lpstr>
      <vt:lpstr>Calibri</vt:lpstr>
      <vt:lpstr>Calibri Light</vt:lpstr>
      <vt:lpstr>Haettenschweiler</vt:lpstr>
      <vt:lpstr>Impact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Urrego</dc:creator>
  <cp:lastModifiedBy>Isabel Urrego</cp:lastModifiedBy>
  <cp:revision>80</cp:revision>
  <dcterms:created xsi:type="dcterms:W3CDTF">2017-08-22T03:50:13Z</dcterms:created>
  <dcterms:modified xsi:type="dcterms:W3CDTF">2017-08-24T19:44:04Z</dcterms:modified>
</cp:coreProperties>
</file>